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handoutMasterIdLst>
    <p:handoutMasterId r:id="rId97"/>
  </p:handoutMasterIdLst>
  <p:sldIdLst>
    <p:sldId id="257" r:id="rId2"/>
    <p:sldId id="309" r:id="rId3"/>
    <p:sldId id="437" r:id="rId4"/>
    <p:sldId id="610" r:id="rId5"/>
    <p:sldId id="611" r:id="rId6"/>
    <p:sldId id="612" r:id="rId7"/>
    <p:sldId id="392" r:id="rId8"/>
    <p:sldId id="504" r:id="rId9"/>
    <p:sldId id="503" r:id="rId10"/>
    <p:sldId id="439" r:id="rId11"/>
    <p:sldId id="396" r:id="rId12"/>
    <p:sldId id="440" r:id="rId13"/>
    <p:sldId id="613" r:id="rId14"/>
    <p:sldId id="614" r:id="rId15"/>
    <p:sldId id="399" r:id="rId16"/>
    <p:sldId id="401" r:id="rId17"/>
    <p:sldId id="441" r:id="rId18"/>
    <p:sldId id="615" r:id="rId19"/>
    <p:sldId id="387" r:id="rId20"/>
    <p:sldId id="405" r:id="rId21"/>
    <p:sldId id="443" r:id="rId22"/>
    <p:sldId id="616" r:id="rId23"/>
    <p:sldId id="507" r:id="rId24"/>
    <p:sldId id="505" r:id="rId25"/>
    <p:sldId id="506" r:id="rId26"/>
    <p:sldId id="617" r:id="rId27"/>
    <p:sldId id="442" r:id="rId28"/>
    <p:sldId id="586" r:id="rId29"/>
    <p:sldId id="587" r:id="rId30"/>
    <p:sldId id="618" r:id="rId31"/>
    <p:sldId id="588" r:id="rId32"/>
    <p:sldId id="589" r:id="rId33"/>
    <p:sldId id="590" r:id="rId34"/>
    <p:sldId id="619" r:id="rId35"/>
    <p:sldId id="620" r:id="rId36"/>
    <p:sldId id="591" r:id="rId37"/>
    <p:sldId id="592" r:id="rId38"/>
    <p:sldId id="593" r:id="rId39"/>
    <p:sldId id="621" r:id="rId40"/>
    <p:sldId id="594" r:id="rId41"/>
    <p:sldId id="562" r:id="rId42"/>
    <p:sldId id="563" r:id="rId43"/>
    <p:sldId id="622" r:id="rId44"/>
    <p:sldId id="623" r:id="rId45"/>
    <p:sldId id="564" r:id="rId46"/>
    <p:sldId id="565" r:id="rId47"/>
    <p:sldId id="566" r:id="rId48"/>
    <p:sldId id="624" r:id="rId49"/>
    <p:sldId id="567" r:id="rId50"/>
    <p:sldId id="568" r:id="rId51"/>
    <p:sldId id="569" r:id="rId52"/>
    <p:sldId id="625" r:id="rId53"/>
    <p:sldId id="626" r:id="rId54"/>
    <p:sldId id="570" r:id="rId55"/>
    <p:sldId id="538" r:id="rId56"/>
    <p:sldId id="539" r:id="rId57"/>
    <p:sldId id="627" r:id="rId58"/>
    <p:sldId id="540" r:id="rId59"/>
    <p:sldId id="514" r:id="rId60"/>
    <p:sldId id="515" r:id="rId61"/>
    <p:sldId id="628" r:id="rId62"/>
    <p:sldId id="516" r:id="rId63"/>
    <p:sldId id="517" r:id="rId64"/>
    <p:sldId id="518" r:id="rId65"/>
    <p:sldId id="629" r:id="rId66"/>
    <p:sldId id="630" r:id="rId67"/>
    <p:sldId id="519" r:id="rId68"/>
    <p:sldId id="520" r:id="rId69"/>
    <p:sldId id="521" r:id="rId70"/>
    <p:sldId id="522" r:id="rId71"/>
    <p:sldId id="523" r:id="rId72"/>
    <p:sldId id="524" r:id="rId73"/>
    <p:sldId id="525" r:id="rId74"/>
    <p:sldId id="526" r:id="rId75"/>
    <p:sldId id="527" r:id="rId76"/>
    <p:sldId id="631" r:id="rId77"/>
    <p:sldId id="528" r:id="rId78"/>
    <p:sldId id="529" r:id="rId79"/>
    <p:sldId id="530" r:id="rId80"/>
    <p:sldId id="531" r:id="rId81"/>
    <p:sldId id="532" r:id="rId82"/>
    <p:sldId id="533" r:id="rId83"/>
    <p:sldId id="534" r:id="rId84"/>
    <p:sldId id="633" r:id="rId85"/>
    <p:sldId id="634" r:id="rId86"/>
    <p:sldId id="635" r:id="rId87"/>
    <p:sldId id="636" r:id="rId88"/>
    <p:sldId id="637" r:id="rId89"/>
    <p:sldId id="638" r:id="rId90"/>
    <p:sldId id="639" r:id="rId91"/>
    <p:sldId id="640" r:id="rId92"/>
    <p:sldId id="641" r:id="rId93"/>
    <p:sldId id="435" r:id="rId94"/>
    <p:sldId id="418" r:id="rId95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79" autoAdjust="0"/>
    <p:restoredTop sz="91525" autoAdjust="0"/>
  </p:normalViewPr>
  <p:slideViewPr>
    <p:cSldViewPr>
      <p:cViewPr varScale="1">
        <p:scale>
          <a:sx n="83" d="100"/>
          <a:sy n="83" d="100"/>
        </p:scale>
        <p:origin x="18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31F60-D94A-45A8-88F4-EF470BFBAB46}" type="datetimeFigureOut">
              <a:rPr lang="en-AU" smtClean="0"/>
              <a:t>23/08/2019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3A4F2-165F-459B-A906-ABAE85590DC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5970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7E61F-E466-4520-8FCA-2A0F1269B01B}" type="datetimeFigureOut">
              <a:rPr lang="en-AU" smtClean="0"/>
              <a:pPr/>
              <a:t>23/08/2019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6B371-A471-4F1E-8623-C88C117501D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2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97C488-A209-4A92-B6C0-5B74CFCC9C34}" type="slidenum">
              <a:rPr lang="en-CA" smtClean="0"/>
              <a:pPr/>
              <a:t>1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751344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6B371-A471-4F1E-8623-C88C117501DF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3712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A6E26F-96BA-4DF1-B49B-95B940B4C55F}" type="slidenum">
              <a:rPr lang="en-CA" smtClean="0"/>
              <a:pPr/>
              <a:t>23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655732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6B371-A471-4F1E-8623-C88C117501DF}" type="slidenum">
              <a:rPr lang="en-AU" smtClean="0"/>
              <a:pPr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4529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A6E26F-96BA-4DF1-B49B-95B940B4C55F}" type="slidenum">
              <a:rPr lang="en-CA" smtClean="0"/>
              <a:pPr/>
              <a:t>27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807723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6B371-A471-4F1E-8623-C88C117501DF}" type="slidenum">
              <a:rPr lang="en-AU" smtClean="0"/>
              <a:pPr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70273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A6E26F-96BA-4DF1-B49B-95B940B4C55F}" type="slidenum">
              <a:rPr lang="en-CA" smtClean="0"/>
              <a:pPr/>
              <a:t>31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4123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6B371-A471-4F1E-8623-C88C117501DF}" type="slidenum">
              <a:rPr lang="en-AU" smtClean="0"/>
              <a:pPr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1659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A6E26F-96BA-4DF1-B49B-95B940B4C55F}" type="slidenum">
              <a:rPr lang="en-CA" smtClean="0"/>
              <a:pPr/>
              <a:t>36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1800460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6B371-A471-4F1E-8623-C88C117501DF}" type="slidenum">
              <a:rPr lang="en-AU" smtClean="0"/>
              <a:pPr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2734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A6E26F-96BA-4DF1-B49B-95B940B4C55F}" type="slidenum">
              <a:rPr lang="en-CA" smtClean="0"/>
              <a:pPr/>
              <a:t>40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64461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6B371-A471-4F1E-8623-C88C117501DF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8279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6B371-A471-4F1E-8623-C88C117501DF}" type="slidenum">
              <a:rPr lang="en-AU" smtClean="0"/>
              <a:pPr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53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A6E26F-96BA-4DF1-B49B-95B940B4C55F}" type="slidenum">
              <a:rPr lang="en-CA" smtClean="0"/>
              <a:pPr/>
              <a:t>45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674585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6B371-A471-4F1E-8623-C88C117501DF}" type="slidenum">
              <a:rPr lang="en-AU" smtClean="0"/>
              <a:pPr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24736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A6E26F-96BA-4DF1-B49B-95B940B4C55F}" type="slidenum">
              <a:rPr lang="en-CA" smtClean="0"/>
              <a:pPr/>
              <a:t>49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7271815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6B371-A471-4F1E-8623-C88C117501DF}" type="slidenum">
              <a:rPr lang="en-AU" smtClean="0"/>
              <a:pPr/>
              <a:t>50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10495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A6E26F-96BA-4DF1-B49B-95B940B4C55F}" type="slidenum">
              <a:rPr lang="en-CA" smtClean="0"/>
              <a:pPr/>
              <a:t>54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4457120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6B371-A471-4F1E-8623-C88C117501DF}" type="slidenum">
              <a:rPr lang="en-AU" smtClean="0"/>
              <a:pPr/>
              <a:t>55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68728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A6E26F-96BA-4DF1-B49B-95B940B4C55F}" type="slidenum">
              <a:rPr lang="en-CA" smtClean="0"/>
              <a:pPr/>
              <a:t>58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507672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6B371-A471-4F1E-8623-C88C117501DF}" type="slidenum">
              <a:rPr lang="en-AU" smtClean="0"/>
              <a:pPr/>
              <a:t>59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53237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A6E26F-96BA-4DF1-B49B-95B940B4C55F}" type="slidenum">
              <a:rPr lang="en-CA" smtClean="0"/>
              <a:pPr/>
              <a:t>62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7761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A6E26F-96BA-4DF1-B49B-95B940B4C55F}" type="slidenum">
              <a:rPr lang="en-CA" smtClean="0"/>
              <a:pPr/>
              <a:t>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2322585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6B371-A471-4F1E-8623-C88C117501DF}" type="slidenum">
              <a:rPr lang="en-AU" smtClean="0"/>
              <a:pPr/>
              <a:t>63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6216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A6E26F-96BA-4DF1-B49B-95B940B4C55F}" type="slidenum">
              <a:rPr lang="en-CA" smtClean="0"/>
              <a:pPr/>
              <a:t>67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4818525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6B371-A471-4F1E-8623-C88C117501DF}" type="slidenum">
              <a:rPr lang="en-AU" smtClean="0"/>
              <a:pPr/>
              <a:t>68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81636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A6E26F-96BA-4DF1-B49B-95B940B4C55F}" type="slidenum">
              <a:rPr lang="en-CA" smtClean="0"/>
              <a:pPr/>
              <a:t>70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2847472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6B371-A471-4F1E-8623-C88C117501DF}" type="slidenum">
              <a:rPr lang="en-AU" smtClean="0"/>
              <a:pPr/>
              <a:t>71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62828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A6E26F-96BA-4DF1-B49B-95B940B4C55F}" type="slidenum">
              <a:rPr lang="en-CA" smtClean="0"/>
              <a:pPr/>
              <a:t>73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2233894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6B371-A471-4F1E-8623-C88C117501DF}" type="slidenum">
              <a:rPr lang="en-AU" smtClean="0"/>
              <a:pPr/>
              <a:t>74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26874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A6E26F-96BA-4DF1-B49B-95B940B4C55F}" type="slidenum">
              <a:rPr lang="en-CA" smtClean="0"/>
              <a:pPr/>
              <a:t>77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47818655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6B371-A471-4F1E-8623-C88C117501DF}" type="slidenum">
              <a:rPr lang="en-AU" smtClean="0"/>
              <a:pPr/>
              <a:t>78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52934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A6E26F-96BA-4DF1-B49B-95B940B4C55F}" type="slidenum">
              <a:rPr lang="en-CA" smtClean="0"/>
              <a:pPr/>
              <a:t>80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66447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6B371-A471-4F1E-8623-C88C117501DF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28700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6B371-A471-4F1E-8623-C88C117501DF}" type="slidenum">
              <a:rPr lang="en-AU" smtClean="0"/>
              <a:pPr/>
              <a:t>81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70605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A6E26F-96BA-4DF1-B49B-95B940B4C55F}" type="slidenum">
              <a:rPr lang="en-CA" smtClean="0"/>
              <a:pPr/>
              <a:t>83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0837288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4A798-18E2-415D-87E2-8E39326196EF}" type="slidenum">
              <a:rPr lang="en-AU" smtClean="0"/>
              <a:pPr/>
              <a:t>84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69692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40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8C356B-835B-42F1-94E9-63081C6F05C3}" type="slidenum">
              <a:rPr lang="en-CA" smtClean="0"/>
              <a:pPr/>
              <a:t>94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600118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A6E26F-96BA-4DF1-B49B-95B940B4C55F}" type="slidenum">
              <a:rPr lang="en-CA" smtClean="0"/>
              <a:pPr/>
              <a:t>10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473136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6B371-A471-4F1E-8623-C88C117501DF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2488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A6E26F-96BA-4DF1-B49B-95B940B4C55F}" type="slidenum">
              <a:rPr lang="en-CA" smtClean="0"/>
              <a:pPr/>
              <a:t>15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585133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6B371-A471-4F1E-8623-C88C117501DF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2017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A6E26F-96BA-4DF1-B49B-95B940B4C55F}" type="slidenum">
              <a:rPr lang="en-CA" smtClean="0"/>
              <a:pPr/>
              <a:t>19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62679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45FD-594F-47EE-9162-D59CD5604268}" type="datetimeFigureOut">
              <a:rPr lang="en-AU" smtClean="0"/>
              <a:pPr/>
              <a:t>23/08/2019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8034-356B-4D46-A2D9-D54751ED114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45FD-594F-47EE-9162-D59CD5604268}" type="datetimeFigureOut">
              <a:rPr lang="en-AU" smtClean="0"/>
              <a:pPr/>
              <a:t>23/08/2019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8034-356B-4D46-A2D9-D54751ED114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45FD-594F-47EE-9162-D59CD5604268}" type="datetimeFigureOut">
              <a:rPr lang="en-AU" smtClean="0"/>
              <a:pPr/>
              <a:t>23/08/2019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8034-356B-4D46-A2D9-D54751ED114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tolia_9747380_X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1063" y="6215063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>
            <a:lvl1pPr>
              <a:defRPr b="1" baseline="0">
                <a:solidFill>
                  <a:srgbClr val="DE1904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4525963"/>
          </a:xfrm>
        </p:spPr>
        <p:txBody>
          <a:bodyPr/>
          <a:lstStyle>
            <a:lvl1pPr>
              <a:defRPr sz="2400" baseline="0"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45FD-594F-47EE-9162-D59CD5604268}" type="datetimeFigureOut">
              <a:rPr lang="en-AU" smtClean="0"/>
              <a:pPr/>
              <a:t>23/08/2019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8034-356B-4D46-A2D9-D54751ED114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45FD-594F-47EE-9162-D59CD5604268}" type="datetimeFigureOut">
              <a:rPr lang="en-AU" smtClean="0"/>
              <a:pPr/>
              <a:t>23/08/2019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8034-356B-4D46-A2D9-D54751ED114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45FD-594F-47EE-9162-D59CD5604268}" type="datetimeFigureOut">
              <a:rPr lang="en-AU" smtClean="0"/>
              <a:pPr/>
              <a:t>23/08/2019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8034-356B-4D46-A2D9-D54751ED114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45FD-594F-47EE-9162-D59CD5604268}" type="datetimeFigureOut">
              <a:rPr lang="en-AU" smtClean="0"/>
              <a:pPr/>
              <a:t>23/08/2019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8034-356B-4D46-A2D9-D54751ED114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45FD-594F-47EE-9162-D59CD5604268}" type="datetimeFigureOut">
              <a:rPr lang="en-AU" smtClean="0"/>
              <a:pPr/>
              <a:t>23/08/2019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8034-356B-4D46-A2D9-D54751ED114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45FD-594F-47EE-9162-D59CD5604268}" type="datetimeFigureOut">
              <a:rPr lang="en-AU" smtClean="0"/>
              <a:pPr/>
              <a:t>23/08/2019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8034-356B-4D46-A2D9-D54751ED114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45FD-594F-47EE-9162-D59CD5604268}" type="datetimeFigureOut">
              <a:rPr lang="en-AU" smtClean="0"/>
              <a:pPr/>
              <a:t>23/08/2019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8034-356B-4D46-A2D9-D54751ED114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45FD-594F-47EE-9162-D59CD5604268}" type="datetimeFigureOut">
              <a:rPr lang="en-AU" smtClean="0"/>
              <a:pPr/>
              <a:t>23/08/2019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48034-356B-4D46-A2D9-D54751ED114A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845FD-594F-47EE-9162-D59CD5604268}" type="datetimeFigureOut">
              <a:rPr lang="en-AU" smtClean="0"/>
              <a:pPr/>
              <a:t>23/08/2019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48034-356B-4D46-A2D9-D54751ED114A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7" name="Picture 6" descr="Fotolia_9747380_XS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1063" y="6215063"/>
            <a:ext cx="64293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1187624" y="1124744"/>
            <a:ext cx="7000875" cy="387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th-TH" sz="3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3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ปฏิบัติด้านการจัดการกับอาหารอย่างปลอดภัย</a:t>
            </a:r>
            <a:r>
              <a:rPr lang="en-GB" sz="36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GB" sz="3600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3040707" cy="304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</a:t>
            </a:r>
            <a: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1B</a:t>
            </a:r>
            <a:r>
              <a:rPr lang="en-AU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en-AU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en-CA" sz="36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6" descr="Fotolia_2204087_X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39131"/>
            <a:ext cx="5029200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ปฏิบัติตามแผนความปลอดภัยด้านอาหาร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5" descr="Fotolia_5090081_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3113"/>
            <a:ext cx="4814888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20072" y="2492896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1.3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ควบคุมอันตรายด้านอาหารที่จุดควบคุมวิกฤติ</a:t>
            </a:r>
            <a:endParaRPr lang="en-AU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อันตรายในอาหาร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3970784" cy="4353347"/>
          </a:xfrm>
        </p:spPr>
        <p:txBody>
          <a:bodyPr>
            <a:normAutofit lnSpcReduction="10000"/>
          </a:bodyPr>
          <a:lstStyle/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อันตรายที่เกิดขึ้นจริงหรือที่อาจเกิดขึ้น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อันตรายทางเคมี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แมลงหรือพยาธิ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จุลินทรีย์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อันตรายทางกายภาพ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อันตรายจากกระบวนการเมื่ออาหารมีความเสี่ยงที่อาจเกิดการปนเปื้อน</a:t>
            </a:r>
            <a:endParaRPr lang="en-AU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 descr="C:\Users\Sophie\Desktop\My Work\ArtWork\Animations\virus_germ_ill_sick.png"/>
          <p:cNvPicPr/>
          <p:nvPr/>
        </p:nvPicPr>
        <p:blipFill rotWithShape="1">
          <a:blip r:embed="rId2" cstate="print"/>
          <a:srcRect l="2647" r="5293" b="9586"/>
          <a:stretch/>
        </p:blipFill>
        <p:spPr bwMode="auto">
          <a:xfrm>
            <a:off x="4329943" y="2276872"/>
            <a:ext cx="4464496" cy="35426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จุดควบคุมวิกฤติ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lnSpcReduction="10000"/>
          </a:bodyPr>
          <a:lstStyle/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การรับเข้า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การจัดเก็บ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การเตรียม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การแปรรูป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การจัดแสดง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การเสิร์ฟ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การบรรจุหีบห่อ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การขนส่ง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การทิ้ง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3434060" cy="4032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799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วิธีการทำให้เกิดความปลอดภัยด้านอาหาร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th-TH" sz="3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การควบคุมการห่อบรรจุภัณฑ์</a:t>
            </a:r>
            <a:endParaRPr lang="en-GB" sz="30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/>
            <a:r>
              <a:rPr lang="th-TH" sz="3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แนวป้องกัน</a:t>
            </a:r>
          </a:p>
          <a:p>
            <a:pPr lvl="0"/>
            <a:r>
              <a:rPr lang="th-TH" sz="3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การควบคุมอุณหภูมิ</a:t>
            </a:r>
          </a:p>
          <a:p>
            <a:pPr lvl="0"/>
            <a:r>
              <a:rPr lang="th-TH" sz="3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การดูแลการจัดแสดงอาหาร</a:t>
            </a:r>
          </a:p>
          <a:p>
            <a:pPr lvl="0"/>
            <a:r>
              <a:rPr lang="th-TH" sz="3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การควบคุมอุปกรณ์การรับประทาน</a:t>
            </a:r>
          </a:p>
          <a:p>
            <a:pPr lvl="0"/>
            <a:r>
              <a:rPr lang="th-TH" sz="3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จัดอุปกรณ์การรับประทานแยกสำหรับอาหารแต่ละอย่าง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7"/>
            <a:ext cx="4219947" cy="450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58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th-TH" sz="4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</a:t>
            </a:r>
            <a:r>
              <a:rPr lang="en-GB" sz="4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1C</a:t>
            </a:r>
            <a:r>
              <a:rPr lang="en-AU" sz="4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en-AU" sz="4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en-CA" sz="40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6" descr="Fotolia_2204087_X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39131"/>
            <a:ext cx="5029200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ปฏิบัติตามแผนความปลอดภัยด้านอาหาร</a:t>
            </a:r>
            <a:endParaRPr lang="en-AU" sz="3600" dirty="0" smtClean="0">
              <a:solidFill>
                <a:srgbClr val="FF0000"/>
              </a:solidFill>
              <a:latin typeface="TH Sarabun New" panose="020B0500040200020003" pitchFamily="34" charset="-34"/>
              <a:ea typeface="Calibri" pitchFamily="34" charset="0"/>
              <a:cs typeface="TH Sarabun New" panose="020B0500040200020003" pitchFamily="34" charset="-34"/>
            </a:endParaRPr>
          </a:p>
        </p:txBody>
      </p:sp>
      <p:pic>
        <p:nvPicPr>
          <p:cNvPr id="4" name="Picture 5" descr="Fotolia_5090081_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3113"/>
            <a:ext cx="4814888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20072" y="2492896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1.4</a:t>
            </a:r>
            <a:r>
              <a:rPr lang="en-AU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ทำกระบวนการเฝ้าสังเกตความปลอดภัยด้านอาหารและทำเอกสารให้สมบูรณ์ตามกำหนด</a:t>
            </a:r>
            <a:endParaRPr lang="en-AU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การสังเกตติดตามความปลอดภัยด้านอาหาร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5266928" cy="5184576"/>
          </a:xfrm>
        </p:spPr>
        <p:txBody>
          <a:bodyPr>
            <a:normAutofit lnSpcReduction="10000"/>
          </a:bodyPr>
          <a:lstStyle/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การใช้ไม้ป้ายและการตรวจนับแบคทีเรีย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ตรวจสอบและบันทึกว่ามีการจัดเก็บอาหารในเวลาที่เหมาะสม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การตรวจสอบเชิงเคมี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การสังเกตติดตามและการบันทึกอุณหภูมิของอาหาร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การสังเกตติดตามและการบันทึกอุณหภูมิของอุปกรณ์การเก็บอาหารชนิดเย็นและชนิดร้อน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การตรวจสอบอาหารด้วยสายตาสำหรับการทบทวนคุณภาพ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95"/>
          <a:stretch/>
        </p:blipFill>
        <p:spPr>
          <a:xfrm>
            <a:off x="5497317" y="1988840"/>
            <a:ext cx="3359111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การตรวจสอบติดตาม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คุณจะต้องคุ้นเคยกับสิ่งเหล่านี้</a:t>
            </a:r>
            <a:endParaRPr lang="en-AU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en-GB" sz="1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ชนิดอาหารที่ตนเองได้รับผิดชอบให้ตรวจสอบติดตาม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คุณตรวจสอบติดตามบ่อยเพียงใด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คุณใช้วิธีการใดในการตรวจสอบ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3933056"/>
            <a:ext cx="3960440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th-TH" sz="2800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ควรใช้อุปกรณ์การตรวจสอบชนิดใด</a:t>
            </a:r>
            <a:endParaRPr lang="en-GB" sz="2800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th-TH" sz="2800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ต้องกรอกเอกสารชนิดใด</a:t>
            </a:r>
            <a:endParaRPr lang="en-GB" sz="2800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65"/>
          <a:stretch/>
        </p:blipFill>
        <p:spPr>
          <a:xfrm>
            <a:off x="4932040" y="4097272"/>
            <a:ext cx="3174576" cy="244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196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th-TH" sz="4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</a:t>
            </a:r>
            <a:r>
              <a:rPr lang="en-GB" sz="4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1D</a:t>
            </a:r>
            <a:r>
              <a:rPr lang="en-AU" sz="4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AU" dirty="0" smtClean="0"/>
              <a:t/>
            </a:r>
            <a:br>
              <a:rPr lang="en-AU" dirty="0" smtClean="0"/>
            </a:br>
            <a:endParaRPr lang="en-CA" sz="3100" dirty="0" smtClean="0"/>
          </a:p>
        </p:txBody>
      </p:sp>
      <p:pic>
        <p:nvPicPr>
          <p:cNvPr id="7" name="Content Placeholder 6" descr="Fotolia_2204087_X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39131"/>
            <a:ext cx="5029200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otolia_5090081_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3113"/>
            <a:ext cx="4814888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ปฏิบัติตามแผนงานด้านความปลอดภัยทางอาหาร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2492896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1.1</a:t>
            </a:r>
            <a:r>
              <a:rPr lang="en-AU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การเข้าถึงและการใช้ข้อมูลที่เกี่ยวข้องจากแผนความปลอดภัยด้านอาหารขององค์กร</a:t>
            </a:r>
            <a:endParaRPr lang="en-AU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otolia_5090081_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3113"/>
            <a:ext cx="4814888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ปฏิบัติตามแผนความปลอดภัยด้านอาหาร</a:t>
            </a:r>
            <a:endParaRPr lang="en-AU" sz="36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2492896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1.5</a:t>
            </a:r>
            <a:r>
              <a:rPr lang="en-AU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บ่งชี้และรายงานการปฏิบัติที่ไม่เป็นไปตามข้อกำหนด</a:t>
            </a:r>
            <a:endParaRPr lang="en-AU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การนำแนวปฏิบัติด้านความปลอดภัยทางอาหารมาใช้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4978896" cy="4752528"/>
          </a:xfrm>
        </p:spPr>
        <p:txBody>
          <a:bodyPr>
            <a:normAutofit/>
          </a:bodyPr>
          <a:lstStyle/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บางครั้งพนักงานอาจลืมขั้นตอนหรือไม่ได้รับการฝึกอบรมมา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บางครั้ง พนักงานก็เลือกที่จะไม่ปฏิบัติตามขั้นตอน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และทรัพยากรบางครั้งก็ไม่เหมาะสมที่จะนำขั้นตอนความปลอดภัยมาใช้ได้อย่างเต็มที่หรือเหมาะสม ฯลฯ</a:t>
            </a:r>
            <a:endParaRPr lang="en-GB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68107"/>
            <a:ext cx="3971320" cy="411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การรายงานความไม่สอดคล้อง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407837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5050904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คุณต้องทราบสิ่งต่อไปนี้</a:t>
            </a:r>
            <a:endParaRPr lang="en-AU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en-GB" sz="1800" b="1" dirty="0"/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วิธีการส่งรายงาน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เมื่อใดต้องส่งรายงาน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รูปแบบการรายงานที่ถูกต้อง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สิ่งที่ต้องอยู่ในรายงาน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ต้องรายงานผู้ใด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154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GB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9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</a:t>
            </a:r>
            <a:r>
              <a:rPr lang="en-GB" sz="49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1E</a:t>
            </a:r>
            <a:r>
              <a:rPr lang="en-AU" sz="49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AU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AU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en-CA" sz="31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Content Placeholder 6" descr="Fotolia_2204087_X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39131"/>
            <a:ext cx="5029200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otolia_5090081_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3113"/>
            <a:ext cx="4814888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ปฏิบัติตามแผนความปลอดภัยด้านอาหาร</a:t>
            </a:r>
            <a:endParaRPr lang="en-AU" sz="36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2492896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1.6</a:t>
            </a:r>
            <a:r>
              <a:rPr lang="en-AU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ดำเนินการแก้ไขในขอบเขตความรับผิดชอบสำหรับเหตุการณ์ที่ไม่ได้มีการควบคุมอันตรายด้านอาหาร</a:t>
            </a:r>
            <a:endParaRPr lang="en-AU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การบ่งชี้อันตรายในอาหาร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572"/>
            <a:ext cx="5626968" cy="4821787"/>
          </a:xfrm>
        </p:spPr>
        <p:txBody>
          <a:bodyPr>
            <a:normAutofit/>
          </a:bodyPr>
          <a:lstStyle/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คำร้องทุกข์ของลูกค้า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การมีสัตว์ที่เป็นพาหะนำโรคและพยาธิ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อาหารไม่ได้เก็บไว้ในอุณหภูมิควบคุม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อาหารเห็นพิษ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การใช้อุปกรณ์ที่ใช้ครั้งเดียวผิดวิธี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อาหารที่เสียหรือมีการปนเปื้อน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การเก็บอาหารที่หมดอายุไว้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อุปกรณ์ที่ไม่สะอาด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327527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ขอบเขตความรับผิดชอบของตน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6912"/>
            <a:ext cx="3746996" cy="354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ขั้นตอนการแก้ไขอาจประกอบไปด้วยสิ่งต่อไปนี้ ทั้งนี้ ขึ้นอยู่กับขอบเขตความรับผิดชอบของคุณ</a:t>
            </a:r>
            <a:endParaRPr lang="en-GB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636912"/>
            <a:ext cx="4968552" cy="259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th-TH" sz="2800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แจ้งปัญหาแก่ทีมงานที่มีตำแหน่งสูงกว่า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th-TH" sz="2800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ทำความสะอาดพื้นที่และ/หรืออุปกรณ์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th-TH" sz="2800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การควบคุมสัตว์พาหะนำโรค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th-TH" sz="2800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ทบทวนมาตรการควบคุม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th-TH" sz="2800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การทิ้งอาหารที่ไม่ปลอดภัย</a:t>
            </a:r>
            <a:endParaRPr lang="en-GB" sz="2800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2071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th-TH" sz="4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</a:t>
            </a:r>
            <a:r>
              <a:rPr lang="en-GB" sz="4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1F</a:t>
            </a:r>
            <a:r>
              <a:rPr lang="en-AU" sz="4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en-AU" sz="4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en-CA" sz="40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Content Placeholder 6" descr="Fotolia_2204087_X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39131"/>
            <a:ext cx="5029200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otolia_5090081_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3113"/>
            <a:ext cx="4814888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การเก็บอาหารอย่างปลอดภัย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2492896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2.1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เลือกสภาวะการเก็บอาหารสำหรับอาหารแต่ละชนิด</a:t>
            </a:r>
            <a:endParaRPr lang="en-AU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อาหารชนิดต่างๆ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อาหารชนิดหลักๆ มีต่อไปนี้</a:t>
            </a:r>
            <a:endParaRPr lang="en-AU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en-GB" sz="2000" b="1" dirty="0"/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อาหารที่ทำจากนม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อาหารแห้ง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ไข่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อาหารแช่แข็ง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ผักและผลไม้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เนื้อและปลา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673" y="2817775"/>
            <a:ext cx="5246567" cy="266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นิยาม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5554960" cy="5445224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‘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สิ่งปนเปื้อน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’ 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 สิ่งมีชีวิตหรือสารเคมี วัตถุแปลกปลอม หรือสสารอื่นๆ ที่เป็นอันตรายต่อความปลอดภัยหรือความเหมาะสมของอาหาร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/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‘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สิ่งมีชีวิต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’ 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รวมถึง จุลินทรีย์ เช่น แบคทีเรีย ไวรัส และเชื้อรา</a:t>
            </a:r>
          </a:p>
          <a:p>
            <a:pPr lvl="0"/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‘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วัตถุแปลกปลอม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’ 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ประกอบด้วย วัตถุทางกายภาพที่อาจปนอยู่ในอาหาร เช่น เชือก คลิปเย็บกระดาษ และแก้ว</a:t>
            </a:r>
            <a:endParaRPr lang="en-GB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88840"/>
            <a:ext cx="2915816" cy="370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สภาวะการเก็บสำหรับอาหารแต่ละชนิด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63072" cy="4525963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ในการเก็บอาหาร คุณต้องแน่ใจว่า</a:t>
            </a:r>
            <a:endParaRPr lang="en-GB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276872"/>
            <a:ext cx="4392488" cy="285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th-TH" sz="2800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อาหารได้รับป้องกันมิให้เกิดการเจือปนและเก็บในสภาวะที่ถูกสุขอนามัย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th-TH" sz="2800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อาหารถูกเก็บไว้ในสภาพแวดล้อมที่เหมาะสม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th-TH" sz="2800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อาหารที่มีความเสี่ยงมีการเก็บในอุณหภูมิที่เหมาะสม</a:t>
            </a:r>
            <a:endParaRPr lang="en-GB" sz="2800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06"/>
          <a:stretch/>
        </p:blipFill>
        <p:spPr>
          <a:xfrm>
            <a:off x="5004048" y="2609545"/>
            <a:ext cx="3810000" cy="331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57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</a:t>
            </a:r>
            <a: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2A</a:t>
            </a:r>
            <a:r>
              <a:rPr lang="en-AU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en-AU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en-CA" sz="36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6" descr="Fotolia_2204087_X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39131"/>
            <a:ext cx="5029200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otolia_5090081_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3113"/>
            <a:ext cx="4814888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การเก็บอาหารอย่างเหมาะสม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2492896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2.2</a:t>
            </a:r>
            <a:r>
              <a:rPr lang="en-AU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เก็บอาหารในสภาวะที่ปลอดภัยจากการปนเปื้อน คงความสด คุณภาพ และลักษณะภายนอกได้ดีที่สุด</a:t>
            </a:r>
            <a:r>
              <a:rPr lang="en-AU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ตู้เย็น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5069160"/>
          </a:xfrm>
        </p:spPr>
        <p:txBody>
          <a:bodyPr>
            <a:normAutofit/>
          </a:bodyPr>
          <a:lstStyle/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อาหารที่ระบุว่า “ใช้ก่อนวันที่...”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อาหารที่ฉลากระบุ “เก็บในที่เย็น”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อาหารที่ฉลากระบุว่า “เมื่อเปิดแล้วให้เก็บในที่เย็น”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อาหารที่ปรุงเสร็จแล้วแต่ไม่ได้เสิร์ฟในทันที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อาหารที่พร้อมรับประทาน เช่น สลัดและของหวาน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99" y="1844824"/>
            <a:ext cx="353628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ตู้แช่แข็ง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147248" cy="4680520"/>
          </a:xfrm>
        </p:spPr>
        <p:txBody>
          <a:bodyPr>
            <a:normAutofit/>
          </a:bodyPr>
          <a:lstStyle/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อาหารแช่แข็งควรนำไปใส่ตู้แช่แข็งทันทีหลังจากที่ได้รับมา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อุณหภูมิของตู้แช่แข็งไม่ควรสูงกว่า </a:t>
            </a:r>
            <a:r>
              <a:rPr lang="en-AU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–18 </a:t>
            </a:r>
            <a:r>
              <a:rPr lang="en-AU" dirty="0">
                <a:latin typeface="TH Sarabun New" panose="020B0500040200020003" pitchFamily="34" charset="-34"/>
                <a:cs typeface="TH Sarabun New" panose="020B0500040200020003" pitchFamily="34" charset="-34"/>
                <a:sym typeface="Symbol"/>
              </a:rPr>
              <a:t></a:t>
            </a:r>
            <a:r>
              <a:rPr lang="en-AU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อาหารทุกชนิดควรห่อไว้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ไม่ควรนำอาหารไปแช่ไว้แออัดจนเกินไป</a:t>
            </a:r>
            <a:endParaRPr lang="en-AU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455314"/>
            <a:ext cx="4464496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th-TH" sz="2800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อาหารชนิดใดที่นำมาแช่ก่อนให้นำมาใช้ก่อนอาหารที่นำมาแช่ภายหลังและใช้ระบบตรวจสอบวันที่</a:t>
            </a:r>
            <a:endParaRPr lang="en-GB" sz="2800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th-TH" sz="2800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ละลายน้ำแข็งและทำความสะอาดตู้แช่แข็งอยู่เป็นประจำ</a:t>
            </a:r>
            <a:endParaRPr lang="en-GB" sz="2800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88"/>
          <a:stretch/>
        </p:blipFill>
        <p:spPr>
          <a:xfrm>
            <a:off x="6084168" y="3109619"/>
            <a:ext cx="2109322" cy="30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81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การเก็บอาหารแห้ง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5400600"/>
          </a:xfrm>
        </p:spPr>
        <p:txBody>
          <a:bodyPr>
            <a:normAutofit/>
          </a:bodyPr>
          <a:lstStyle/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เก็บอาหารแห้งไว้เหนือระดับพื้น</a:t>
            </a:r>
            <a:endParaRPr lang="en-AU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ระบุวันที่บนฉลากของอาหารและจัดเรียงอาหารตามวันที่</a:t>
            </a:r>
            <a:endParaRPr lang="en-AU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เก็บอาหารอย่างเป็นระเบียบ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เก็บอาหารไว้โดยปิดอย่างมิดชิด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บรรจุภัณฑ์ที่บวมหรือกระป๋องที่บุบจะต้องนำไปทิ้ง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ตรวจสอบด้านบนของขวดและโหลเพื่อให้แน่ใจว่าภาชนะยังมีสภาพดี ปลอดภัย และซีลยังไม่ขาด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9120"/>
            <a:ext cx="3028792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824" y="4657998"/>
            <a:ext cx="54113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th-TH" sz="2800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ผักและผลไม้ควรเก็บในห้องที่มีอากาศเย็นให้ สูงจากพื้น และหากจากอาหารที่พร้อมรับประทาน</a:t>
            </a:r>
            <a:endParaRPr lang="en-GB" sz="2800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16224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</a:t>
            </a:r>
            <a: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2B</a:t>
            </a:r>
            <a:r>
              <a:rPr lang="en-AU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en-AU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en-CA" sz="36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6" descr="Fotolia_2204087_X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39131"/>
            <a:ext cx="5029200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การเก็บอาหารอย่างปลอดภัย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5" descr="Fotolia_5090081_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3113"/>
            <a:ext cx="4814888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20072" y="2492896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2.3</a:t>
            </a:r>
            <a:r>
              <a:rPr lang="en-AU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Store food at controlled temperatures and ensure that frozen items remain frozen during storage</a:t>
            </a:r>
            <a:endParaRPr lang="en-AU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การควบคุมอุณหภูมิ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4762872" cy="3633267"/>
          </a:xfrm>
        </p:spPr>
        <p:txBody>
          <a:bodyPr/>
          <a:lstStyle/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ควรเก็บอาหารไว้ที่อุณหภูมิ </a:t>
            </a:r>
            <a:r>
              <a:rPr lang="en-AU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en-AU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˚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หรือต่ำกว่านี้ หรือ 60</a:t>
            </a:r>
            <a:r>
              <a:rPr lang="en-AU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˚C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หรือสูงกว่านี้ 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อาหารแช่แข็งควรเก็บไว้ต่ำกว่า </a:t>
            </a:r>
            <a:r>
              <a:rPr lang="en-AU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-18˚C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2" r="39448" b="19615"/>
          <a:stretch/>
        </p:blipFill>
        <p:spPr>
          <a:xfrm>
            <a:off x="6099857" y="1484784"/>
            <a:ext cx="1998330" cy="4784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การสังเกตติดตามอุณหภูมิ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จะต้องมีการสังเกตติดตามอุณหภูมิของอาหารโดยใช้เทอร์โมมิเตอร์ที่มีความแม่นยำ มีค่าความคลาดเคลื่อน </a:t>
            </a:r>
            <a:r>
              <a:rPr lang="en-AU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+/-1˚</a:t>
            </a:r>
            <a:r>
              <a:rPr lang="en-AU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ต้องใช้เทอร์โมมิเตอร์จุ่ม/เสียบเข้าไปในอาหารเพื่อตรวจสอบให้แน่ใจว่าอุณภูมิภายในอาหารมีความเหมาะสม มิใช่แค่อุณหภูมิที่พื้นผิวอาหาร</a:t>
            </a:r>
            <a:endParaRPr lang="en-AU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เทอร์โมมิเตอร์จะต้องสะอาดระหว่างที่ใช้งาน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843808" y="4776435"/>
            <a:ext cx="35283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81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+/-1˚C</a:t>
            </a:r>
            <a:endParaRPr lang="en-US" sz="8000" b="1" cap="none" spc="0" dirty="0">
              <a:ln w="381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586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นิยาม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5554960" cy="5445224"/>
          </a:xfrm>
        </p:spPr>
        <p:txBody>
          <a:bodyPr>
            <a:normAutofit/>
          </a:bodyPr>
          <a:lstStyle/>
          <a:p>
            <a:pPr lvl="0"/>
            <a:r>
              <a:rPr lang="en-GB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‘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การปนเปื้อน</a:t>
            </a:r>
            <a:r>
              <a:rPr lang="en-GB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’ 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 การมีหรือการปรากฏของสิ่งปนเปื้อนในอาหาร</a:t>
            </a:r>
            <a:endParaRPr lang="en-GB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/>
            <a:r>
              <a:rPr lang="en-GB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‘</a:t>
            </a: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อาหารที่มีความเสี่ยงสูง</a:t>
            </a:r>
            <a:r>
              <a:rPr lang="en-GB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’ 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หมายถึง อาหารที่จะต้องเก็บไว้ในอุณหภูมิที่ลดการเติบโตของจุลินทรีย์นำโรคซึ่งอาจอยู่ในอาหารหรือป้องกันการเกิดสารพิษในอาหาร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88840"/>
            <a:ext cx="2915816" cy="370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399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</a:t>
            </a:r>
            <a: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2C</a:t>
            </a:r>
            <a:r>
              <a:rPr lang="en-AU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en-AU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en-CA" sz="36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6" descr="Fotolia_2204087_X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39131"/>
            <a:ext cx="5029200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otolia_5090081_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3113"/>
            <a:ext cx="4814888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การเตรียมอาหารอย่างปลอดภัย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2492896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3.1</a:t>
            </a:r>
            <a:r>
              <a:rPr lang="en-AU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ใช้กระบวนการทำความเย็นและทำความร้อนซึ่งช่วยให้เกิดความปลอดภัยของอาหารที่เกี่ยวกับจุลินทรีย์</a:t>
            </a:r>
            <a:endParaRPr lang="en-AU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หลักการ 2 ชม/4ชม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3610744" cy="3777283"/>
          </a:xfrm>
        </p:spPr>
        <p:txBody>
          <a:bodyPr/>
          <a:lstStyle/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ภายใน 2 ชม.</a:t>
            </a:r>
            <a:r>
              <a:rPr lang="en-GB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— 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</a:t>
            </a:r>
            <a:r>
              <a:rPr lang="en-GB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60˚C 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</a:t>
            </a:r>
            <a:r>
              <a:rPr lang="en-GB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21˚</a:t>
            </a:r>
            <a:r>
              <a:rPr lang="en-GB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และ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ภายในอีก 4 ชม.</a:t>
            </a:r>
            <a:r>
              <a:rPr lang="en-GB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— 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</a:t>
            </a:r>
            <a:r>
              <a:rPr lang="en-GB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21˚C 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</a:t>
            </a:r>
            <a:r>
              <a:rPr lang="en-GB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5˚</a:t>
            </a:r>
            <a:r>
              <a:rPr lang="en-GB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C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8" r="9617" b="9414"/>
          <a:stretch/>
        </p:blipFill>
        <p:spPr>
          <a:xfrm>
            <a:off x="4932040" y="2132856"/>
            <a:ext cx="3472274" cy="323530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วิธีการทำความเย็นและการแช่เย็น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4762872" cy="4680520"/>
          </a:xfrm>
        </p:spPr>
        <p:txBody>
          <a:bodyPr>
            <a:normAutofit lnSpcReduction="10000"/>
          </a:bodyPr>
          <a:lstStyle/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การลดอุณหภูมิอาหารอย่างรวดเร็ว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แบ่งอาหารออกเป็นส่วนเล็กๆ เพื่อให้ลดอุณหภูมิได้เร็วขึ้น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การวางกระทะอาหารร้อนในน้ำเย็น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คนอาหารเหลวให้ทั่วเพื่อให้อาหารเย็นอย่างทั่วถึง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เก็บอาหารไว้ในพื้นที่เย็น (เช่น ตู้กับข้าว)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24"/>
            <a:ext cx="2938306" cy="433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6868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การอุ่นอาหาร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อาหารที่จะอุ่นต้องทำอุณหภูมิ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ถึง </a:t>
            </a:r>
            <a:r>
              <a:rPr lang="en-GB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60˚C 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เว้นแต่จะมีทางเลือกอื่นที่ปลอดภัยที่ทำได้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หากต้องการอุ่นอาหารเพื่อเสิร์ฟร้อนๆ เป็นระยะเวลานาน การอุ่นอาหาร (ถึง </a:t>
            </a:r>
            <a:r>
              <a:rPr lang="en-AU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60˚C) 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ควรใช้เวลาสูงสุด 2 ชั่วโมงเพื่อป้องกันการเจริญเติบโตของแบคทีเรีย</a:t>
            </a:r>
            <a:endParaRPr lang="en-AU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140968"/>
            <a:ext cx="3681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th-TH" sz="2800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ห้ามอุ่นอาหารมากกว่าหนึ่งครั้ง</a:t>
            </a:r>
            <a:endParaRPr lang="en-GB" sz="2800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77072"/>
            <a:ext cx="312737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1698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</a:t>
            </a:r>
            <a: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3A</a:t>
            </a:r>
            <a:r>
              <a:rPr lang="en-AU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en-AU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en-CA" sz="36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6" descr="Fotolia_2204087_X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39131"/>
            <a:ext cx="5029200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otolia_5090081_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3113"/>
            <a:ext cx="4814888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การเตรียมอาหารอย่างปลอดภัย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2492896"/>
            <a:ext cx="37444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3.2</a:t>
            </a:r>
            <a:r>
              <a:rPr lang="en-AU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ฝ้าสังเกตอุณหภูมิระหว่างการเตรียมอาหารโดยใช้เครื่องมือวัดอุณหภูมิที่กำหนดเพื่อให้เกิดความปลอดภัยเกี่ยวกับจุลินทรีย์</a:t>
            </a:r>
            <a:endParaRPr lang="en-AU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โพรบวัดอุณหภูมิ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5257800"/>
          </a:xfrm>
        </p:spPr>
        <p:txBody>
          <a:bodyPr>
            <a:normAutofit/>
          </a:bodyPr>
          <a:lstStyle/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จะต้องวัดอุณหภูมิของอาหาร ณ จุดศูนย์กลางของอาหารชิ้นนั้นโดยใช้โพรบวัดอุณหภูมิ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โพรบวัดอุณหภูมิจะต้องมีความแม่นยำระดับความคลาดเคลื่อน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+/-1˚C</a:t>
            </a:r>
            <a:endParaRPr lang="th-TH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อุปกรณ์บางอย่างมีเทอร์โมมิเตอร์ติดมาด้วยแม้ว่าอาจต้องใช้โพรบวัดอุณหภูมิช่วย</a:t>
            </a:r>
            <a:endParaRPr lang="en-GB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6216">
            <a:off x="4304760" y="2314467"/>
            <a:ext cx="5663271" cy="315890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การใช้โพรบวัดอุณหภูมิ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6419056" cy="5445224"/>
          </a:xfrm>
        </p:spPr>
        <p:txBody>
          <a:bodyPr>
            <a:normAutofit/>
          </a:bodyPr>
          <a:lstStyle/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โพรบวัดอุณหภูมิจะต้องสะอาดและแห้ง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วัดอุณหภูมิหลายจุดในอาหารเนื่องจากอุณหภูมิพื้นผิวอาจไม่แม่นยำ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ทำความสะอาดและล้างน้ำสบู่โพรบเมื่อใช้เสร็จแล้วก่อนนำไปใช้ครั้งต่อไป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รอให้เทอร์โมมิเตอร์กลับมาแสดงอุณหภูมิห้องก่อนนำไปวัดอีก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ัดอุณหภูมิของอาหารแช่แข็งที่อยู่ในบรรจุภัณฑ์โดยวางเทอร์โมมิเตอร์เป็นแนวยาวระหว่างบรรจุภัณฑ์สองชิ้น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308">
            <a:off x="6665777" y="1893176"/>
            <a:ext cx="2531177" cy="484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787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th-TH" sz="4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</a:t>
            </a:r>
            <a:r>
              <a:rPr lang="en-GB" sz="4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3B</a:t>
            </a:r>
            <a:r>
              <a:rPr lang="en-AU" sz="4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AU" dirty="0" smtClean="0"/>
              <a:t/>
            </a:r>
            <a:br>
              <a:rPr lang="en-AU" dirty="0" smtClean="0"/>
            </a:br>
            <a:endParaRPr lang="en-CA" sz="3100" dirty="0" smtClean="0"/>
          </a:p>
        </p:txBody>
      </p:sp>
      <p:pic>
        <p:nvPicPr>
          <p:cNvPr id="5" name="Picture 6" descr="Fotolia_2204087_X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39131"/>
            <a:ext cx="5029200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การการวิเคราะห์อันตรายและจุดวิกฤต</a:t>
            </a:r>
            <a: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GB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(HACCP)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5842992" cy="4464496"/>
          </a:xfrm>
        </p:spPr>
        <p:txBody>
          <a:bodyPr>
            <a:normAutofit/>
          </a:bodyPr>
          <a:lstStyle/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ระบุอันตรายที่จะต้องหลีกเลี่ยง กำจัด หรือลด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ระบุและติดตามจุดควบคุมวิกฤติ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ขั้นตอนการแก้ไขเมื่อมีปัญหาเกี่ยวกับจุดควบคุมวิกฤติ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มีระบบการตรวจสอบเพื่อให้แน่ใจว่าแผนที่มีอยู่นั้น</a:t>
            </a:r>
            <a:b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ยังใช้การได้ดี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บันทึกกิจกรรมการเฝ้าสังเกตอาหาร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3750"/>
            <a:ext cx="3275856" cy="4029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4888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การเตรียมอาหารอย่างปลอดภัย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5" descr="Fotolia_5090081_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3113"/>
            <a:ext cx="4814888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20072" y="2480320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3.3</a:t>
            </a:r>
            <a:r>
              <a:rPr lang="en-AU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ตรวจสอบให้แน่ใจว่าอาหารที่เตรียม เสิร์ฟ และขายแก่ลูกค้านั้นมีความปลอดภัย</a:t>
            </a:r>
            <a:endParaRPr lang="en-AU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การตรวจให้แน่ใจว่าอาหารปลอดภัย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4546848" cy="4065315"/>
          </a:xfrm>
        </p:spPr>
        <p:txBody>
          <a:bodyPr>
            <a:normAutofit/>
          </a:bodyPr>
          <a:lstStyle/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การควบคุมบรรจุภัณฑ์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แนวป้องกัน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ควบคุมอุณหภูมิ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การควบคุมดูแลอาหารที่จัดแสดง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การควบคุมอุปกรณ์ในการรับประทาน ใช้อุปกรณ์แยกสำหรับอาหารแต่ละจาน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30122"/>
            <a:ext cx="3204356" cy="427247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การควบคุมบรรจุภัณฑ์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3826768" cy="3705275"/>
          </a:xfrm>
        </p:spPr>
        <p:txBody>
          <a:bodyPr>
            <a:normAutofit/>
          </a:bodyPr>
          <a:lstStyle/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แนว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ป้องกัน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การควบคุม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อุณหภูมิ</a:t>
            </a:r>
          </a:p>
          <a:p>
            <a:pPr lvl="0"/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การควบคุมดูแลอาหารที่จัดแสดง</a:t>
            </a:r>
          </a:p>
          <a:p>
            <a:pPr lvl="0"/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การควบคุมอุปกรณ์ในการ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รับประทาน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88840"/>
            <a:ext cx="4818112" cy="393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511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กลุ่มเสี่ยง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4330824" cy="4137323"/>
          </a:xfrm>
        </p:spPr>
        <p:txBody>
          <a:bodyPr>
            <a:normAutofit/>
          </a:bodyPr>
          <a:lstStyle/>
          <a:p>
            <a:r>
              <a:rPr lang="th-TH" dirty="0" smtClean="0"/>
              <a:t>เด็กหรือทารก</a:t>
            </a:r>
          </a:p>
          <a:p>
            <a:r>
              <a:rPr lang="th-TH" dirty="0" smtClean="0"/>
              <a:t>สตรีมีครรภ์</a:t>
            </a:r>
          </a:p>
          <a:p>
            <a:r>
              <a:rPr lang="th-TH" dirty="0" smtClean="0"/>
              <a:t>ผู้สูงอายุ</a:t>
            </a:r>
          </a:p>
          <a:p>
            <a:r>
              <a:rPr lang="th-TH" dirty="0" smtClean="0"/>
              <a:t>ผู้ที่มีภูมิคุ้มกันบกพร่องหรือแพ้อาหาร</a:t>
            </a:r>
          </a:p>
          <a:p>
            <a:r>
              <a:rPr lang="th-TH" dirty="0" smtClean="0"/>
              <a:t>คนป่วย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56"/>
          <a:stretch/>
        </p:blipFill>
        <p:spPr>
          <a:xfrm>
            <a:off x="5868144" y="1772817"/>
            <a:ext cx="176554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</a:t>
            </a:r>
            <a: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3C</a:t>
            </a:r>
            <a:r>
              <a:rPr lang="en-AU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en-AU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en-CA" sz="36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6" descr="Fotolia_2204087_X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39131"/>
            <a:ext cx="5029200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otolia_5090081_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3113"/>
            <a:ext cx="4814888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จัดให้มีอุปกรณ์สำหรับใช้ครั้งเดียวที่ปลอดภัย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2492896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4.1</a:t>
            </a:r>
            <a:r>
              <a:rPr lang="en-AU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จัดเก็บ แสดง และจัดให้มีอุปกรณ์สำหรับใช้ครั้งเดียวเพื่อป้องกันจากความเสียหายและการปนเปื้อน</a:t>
            </a:r>
            <a:endParaRPr lang="en-GB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GB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4.2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ปฏิบัติตามวิธีใช้อุปกรณ์สำหรับใช้ครั้งเดียว</a:t>
            </a:r>
            <a:endParaRPr lang="en-AU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อุปกรณ์สำหรับใช้ครั้งเดียว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77881" cy="4997152"/>
          </a:xfrm>
        </p:spPr>
        <p:txBody>
          <a:bodyPr>
            <a:normAutofit/>
          </a:bodyPr>
          <a:lstStyle/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อุปกรณ์ที่ใช้แล้วทิ้ง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มีด ช้อน ส้อม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ถ้วยชาม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ผ้าเช็ดหน้าและผ้าเช็ดปาก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อุปกรณ์ที่แพ็คไว้ชิ้นเดียว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เครื่องดื่ม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เครื่องปรุงรส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แยมและอาหารที่ใช้ทาขนมปัง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34" b="18712"/>
          <a:stretch/>
        </p:blipFill>
        <p:spPr bwMode="auto">
          <a:xfrm>
            <a:off x="5292080" y="2846739"/>
            <a:ext cx="3489599" cy="201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ตรวจสอบให้แน่ใจว่าอุปกรณ์สำหรับใช้ครั้งเดียวมีความปลอดภัย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445224"/>
          </a:xfrm>
        </p:spPr>
        <p:txBody>
          <a:bodyPr>
            <a:normAutofit/>
          </a:bodyPr>
          <a:lstStyle/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อุปกรณ์ที่ใช้ครั้งเดียวต้องเก็บไว้ในสถานที่ที่สะอาดและแห้ง หากจากสิ่งเจือปน เช่น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ควรดูแลรักษาเพื่อป้องกันมิให้ซีลกันรั่วขาดหรือชำรุดสำหรับสิ่งที่บรรจุไว้เป็นชิ้นเดียว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อุปกรณ์ที่ใช้ครั้งเดียว จะต้องทิ้งหลังใช้งานหรือหลังจากที่สัมผัสกับอาหารหรือลูกค้าได้สัมผัสแล้ว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28325"/>
            <a:ext cx="273630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419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</a:t>
            </a:r>
            <a: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4A</a:t>
            </a:r>
            <a:r>
              <a:rPr lang="en-AU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en-AU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en-CA" sz="36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6" descr="Fotolia_2204087_X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39131"/>
            <a:ext cx="5029200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otolia_5090081_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3113"/>
            <a:ext cx="4814888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รักษาสภาพแวดล้อมให้สะอาด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2492896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5.1</a:t>
            </a:r>
            <a:r>
              <a:rPr lang="en-AU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ทำความสะอาดอุปกรณ์ พื้นผิว และอุปกรณ์ที่ใช้ในการรับประทานอาหาร</a:t>
            </a:r>
            <a:endParaRPr lang="en-AU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แผนความปลอดภัยด้านอาหารขององค์กร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แผนความปลอดภัยด้านอาหารอาจประกอบด้วย</a:t>
            </a:r>
            <a:endParaRPr lang="en-AU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อันตรายที่อาจเกิดขึ้น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มาตรการควบคุมที่อาจนำมาใช้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การสังเกตมาตรการควบคุม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การตอบสนองต่ออันตราย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การทบทวนแผน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การจดบันทึก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0" r="11611" b="4255"/>
          <a:stretch/>
        </p:blipFill>
        <p:spPr>
          <a:xfrm>
            <a:off x="5751148" y="1988840"/>
            <a:ext cx="2727434" cy="4207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84789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สุขอนามัยด้านอาหารและพื้นที่ทำงานที่สะอาด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4402832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สถานที่เตรียมอาหารจะต้องปราศจากสิ่งต่อไปนี้</a:t>
            </a:r>
            <a:endParaRPr lang="en-AU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en-GB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สิ่งสกปรก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อาหารเหลือทิ้ง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คราบไขมัน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ของเสียจากสัตว์นำโรค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673" y="2060848"/>
            <a:ext cx="4077808" cy="392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การทำความสะอาดและการล้างโพรบวัดอุณหภูมิ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5698976" cy="4752528"/>
          </a:xfrm>
        </p:spPr>
        <p:txBody>
          <a:bodyPr>
            <a:normAutofit/>
          </a:bodyPr>
          <a:lstStyle/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ทำความสะอาดโพรบวัดอุณหภูมิด้วยน้ำอุ่นและน้ำยาล้างจานเพื่อขจัดคราบไขมันและคราบอาหาร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ฆ่าเชื้อโรคบนโพรบวัดอุณหภูมิโดยการเช็ดด้วยแอลกอฮอล์หรือน้ำร้อน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ล้างน้ำยาฆ่าเชื้อออกหากจำเป็น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ทิ้งโพรบวัดอุณหภูมิให้แห้งหรือเช็ดให้แห้งโดยทั่วด้วยกระดาษทิชชู่ประเภทใช้แล้วทิ้ง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16832"/>
            <a:ext cx="237896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8723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GB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9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</a:t>
            </a:r>
            <a:r>
              <a:rPr lang="en-GB" sz="49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5A</a:t>
            </a:r>
            <a:r>
              <a:rPr lang="en-AU" sz="49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AU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AU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en-CA" sz="31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6" descr="Fotolia_2204087_X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39131"/>
            <a:ext cx="5029200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otolia_5090081_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3113"/>
            <a:ext cx="4814888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การรักษาสภาพแวดล้อมให้สะอาด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2492896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5.2</a:t>
            </a:r>
            <a:r>
              <a:rPr lang="en-AU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ใช้ภาชนะที่เหมาะสมและป้องกันการสะสมขยะและวัสดุรีไซเคิ่ล</a:t>
            </a:r>
            <a:endParaRPr lang="en-AU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ถังขยะที่เต็มไปด้วยเศษอาหาร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5122912" cy="4896544"/>
          </a:xfrm>
        </p:spPr>
        <p:txBody>
          <a:bodyPr>
            <a:normAutofit/>
          </a:bodyPr>
          <a:lstStyle/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จากกระบวนการเตรียมอาหาร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จากอาหารที่ยังไม่ได้เสิร์ฟ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จากอาหารที่เสิร์ฟให้ลูกค้าแล้ว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ที่เกิดการปนเปื้อนแล้วหรือสงสัยว่าอาจปนเปื้อน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0848"/>
            <a:ext cx="3240360" cy="391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ขั้นตอนการจัดการของเสีย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257800"/>
          </a:xfrm>
        </p:spPr>
        <p:txBody>
          <a:bodyPr>
            <a:normAutofit/>
          </a:bodyPr>
          <a:lstStyle/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แยกภาชนะที่มีลายและไม่มีลายเป็นของเสียคนละชนิด (รวมถึงขยะรีไซเคิ่ล)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ฝาและฉลากบนของขยะและภาชนะที่จะนำไปรีไซเคิ่ล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ภาชนะที่จะทิ้งเก็บไว้ให้ห่างจากอาหารและพื้นที่เตรียมอาหาร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นำภาชนะใส่ขยะไปทิ้งเป็นประจำ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ทำความสะอาดและฆ่าเชื้อภาชนะใส่ขยะอยู่เสมอ ฯลฯ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53574"/>
            <a:ext cx="2659470" cy="303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5590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ภาชนะใส่ขยะที่เหมาะสม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เพียงพอที่จะเก็บขยะตามปริมาณและชนิดของขยะที่ทิ้งลงไป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ถังจะต้องไม่ล้น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ถังจะต้องไม่รั่ว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174785"/>
            <a:ext cx="4595237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th-TH" sz="2800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ปิดได้สนิท</a:t>
            </a:r>
            <a:endParaRPr lang="en-GB" sz="2800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742950" lvl="1" indent="-28575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th-TH" sz="2800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ป้องกันการล้น</a:t>
            </a:r>
            <a:endParaRPr lang="en-GB" sz="2800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742950" lvl="1" indent="-285750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th-TH" sz="2800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ป้องกันมิให้สัตว์นำโรคเข้าไปในถัง</a:t>
            </a:r>
            <a:endParaRPr lang="en-GB" sz="2800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th-TH" sz="2800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ทำความสะอาดและฆ่าเชื้อได้ง่าย</a:t>
            </a:r>
            <a:endParaRPr lang="en-GB" sz="2800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48880"/>
            <a:ext cx="2941811" cy="394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593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th-TH" sz="4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</a:t>
            </a:r>
            <a:r>
              <a:rPr lang="en-GB" sz="4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5B</a:t>
            </a:r>
            <a:r>
              <a:rPr lang="en-AU" sz="4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en-AU" sz="4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en-CA" sz="40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6" descr="Fotolia_2204087_X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39131"/>
            <a:ext cx="5029200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การรักษาสภาพแวดล้อมให้สะอาด</a:t>
            </a:r>
            <a:endParaRPr lang="en-GB" sz="3600" dirty="0"/>
          </a:p>
        </p:txBody>
      </p:sp>
      <p:pic>
        <p:nvPicPr>
          <p:cNvPr id="4" name="Picture 5" descr="Fotolia_5090081_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3113"/>
            <a:ext cx="4814888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20072" y="2492896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5.3</a:t>
            </a:r>
            <a:r>
              <a:rPr lang="en-AU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ระบุและรายงานข้อกำหนดเรื่องการทำความสะอาด การฆ่าเชื้อ และการบำรุงรักษาอุปกรณ์ต่างๆ</a:t>
            </a:r>
            <a:endParaRPr lang="en-AU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ระบุข้อกำหนดการ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ทำความสะอาด การฆ่าเชื้อ </a:t>
            </a: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และการ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บำรุงรักษาอุปกรณ์</a:t>
            </a: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ต่างๆ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4618856" cy="4752528"/>
          </a:xfrm>
        </p:spPr>
        <p:txBody>
          <a:bodyPr>
            <a:normAutofit lnSpcReduction="10000"/>
          </a:bodyPr>
          <a:lstStyle/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เมื่อมองเห็นว่าจำเป็นต้องบำรุงรักษา ทำความสะอาด หรือฆ่าเชื้ออุปกรณ์ พื้นผิว อุปกรณ์ในการรับประทานอาหาร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ตรวจสอบบันทึก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ความผิดพลาดหรือการทำงานที่ผิดปกติ (เช่น อุปกรณ์อาจต้องสอบเทียบความแม่นยำซ้ำหรือซ่อม) หรือขาดทรัพยากรที่จำเป็นต้องใช้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418" y="2420888"/>
            <a:ext cx="3550422" cy="351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</a:t>
            </a:r>
            <a: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1A</a:t>
            </a:r>
            <a:r>
              <a:rPr lang="en-AU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en-AU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en-CA" sz="36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Picture 6" descr="Fotolia_2204087_X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39131"/>
            <a:ext cx="5029200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th-TH" sz="4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</a:t>
            </a:r>
            <a:r>
              <a:rPr lang="en-GB" sz="4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5C</a:t>
            </a:r>
            <a:r>
              <a:rPr lang="en-AU" sz="40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AU" dirty="0" smtClean="0"/>
              <a:t/>
            </a:r>
            <a:br>
              <a:rPr lang="en-AU" dirty="0" smtClean="0"/>
            </a:br>
            <a:endParaRPr lang="en-CA" sz="3100" dirty="0" smtClean="0"/>
          </a:p>
        </p:txBody>
      </p:sp>
      <p:pic>
        <p:nvPicPr>
          <p:cNvPr id="5" name="Picture 6" descr="Fotolia_2204087_X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39131"/>
            <a:ext cx="5029200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การรักษาสภาพแวดล้อมให้สะอาด</a:t>
            </a:r>
            <a:endParaRPr lang="en-AU" sz="36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5" descr="Fotolia_5090081_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3113"/>
            <a:ext cx="4814888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20072" y="2492896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5.4</a:t>
            </a:r>
            <a:r>
              <a:rPr lang="en-AU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ทิ้งหรือรายงานหัวหน้าเมื่อมีอุปกรณ์รับประทานอาหารแตก ร้าว หรือหัก</a:t>
            </a:r>
            <a:endParaRPr lang="en-AU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อุปกรณ์การรับประทานอาหารที่อันตราย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อุปกรณ์การรับประทานอาหารที่บิ่น แตก หรือร้าว ล้วนเป็นอัตรายต่อผู้บริโภค เพราะ </a:t>
            </a:r>
            <a:endParaRPr lang="en-GB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708920"/>
            <a:ext cx="3456384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th-TH" sz="2800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สามารถทำให้ผู้ใช้บาดเจ็บ (แก้วที่บิ่นอาจบาดปากผู้ใช้งานได้)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th-TH" sz="2800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เป็นที่สะสมของสิ่งเจือปน</a:t>
            </a:r>
            <a:endParaRPr lang="en-GB" sz="2800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45560"/>
            <a:ext cx="348046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</a:t>
            </a:r>
            <a: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5D</a:t>
            </a:r>
            <a:r>
              <a:rPr lang="en-AU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en-AU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en-CA" sz="36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Content Placeholder 6" descr="Fotolia_2204087_X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39131"/>
            <a:ext cx="5029200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otolia_5090081_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3113"/>
            <a:ext cx="4814888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รักษาสิ่งแวดล้อมให้สะอาด</a:t>
            </a:r>
            <a:endParaRPr lang="en-AU" sz="3600" dirty="0" smtClean="0">
              <a:solidFill>
                <a:srgbClr val="FF0000"/>
              </a:solidFill>
              <a:latin typeface="TH Sarabun New" panose="020B0500040200020003" pitchFamily="34" charset="-34"/>
              <a:ea typeface="Calibri" pitchFamily="34" charset="0"/>
              <a:cs typeface="TH Sarabun New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2492896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5.5</a:t>
            </a:r>
            <a:r>
              <a:rPr lang="en-AU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ดำเนินมาตรการในขอบเขตความรับผิดชอบเพื่อให้พื้นที่การเตรียมอาหารปราศจากสัตว์และสัตว์นำโรค รายงานต่อผู้บังคับบัญชาเมื่อพบสัตว์หรือสัตว์นำโรคแพร่ระบาดในพื้นที่</a:t>
            </a:r>
            <a:endParaRPr lang="en-AU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ข้อกำหนดด้านกฎหมาย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997152"/>
          </a:xfrm>
        </p:spPr>
        <p:txBody>
          <a:bodyPr>
            <a:normAutofit/>
          </a:bodyPr>
          <a:lstStyle/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ไม่อนุญาตให้มีสัตว์ที่ยังมีชีวิตอยู่ในพื้นที่เตรียมอาหาร (นอกเหนือจากอาหารทะเลหรือปลาหรือสัตว์น้ำประเภทมีเปลือก)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อนุญาตให้สัตว์ประเภทช่วยเหลือในพื้นที่ที่ลูกค้าใช้งานเท่านั้น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ดำเนินการทุกขั้นตอนที่ทำได้เพื่อป้องกันสัตว์นำโรคที่เข้ามาในพื้นที่เตรียมอาหาร กำจัด และป้องกันแหล่งเพาะสัตว์นำโรค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755" y="1700808"/>
            <a:ext cx="2807246" cy="431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สัตว์และสัตว์นำโรคที่มักพบ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แมลงสาบ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มด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แมลงวัน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ผีเสื้อกลางคืน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ด้วง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นก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หนู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471" y="2276872"/>
            <a:ext cx="5057955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1048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</a:t>
            </a:r>
            <a: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5E</a:t>
            </a:r>
            <a:r>
              <a:rPr lang="en-AU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en-AU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en-CA" sz="36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Content Placeholder 6" descr="Fotolia_2204087_X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39131"/>
            <a:ext cx="5029200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otolia_5090081_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3113"/>
            <a:ext cx="4814888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การทิ้งอาหารอย่างปลอดภัย</a:t>
            </a:r>
            <a:endParaRPr lang="en-AU" sz="3600" dirty="0" smtClean="0">
              <a:solidFill>
                <a:srgbClr val="FF0000"/>
              </a:solidFill>
              <a:latin typeface="TH Sarabun New" panose="020B0500040200020003" pitchFamily="34" charset="-34"/>
              <a:ea typeface="Calibri" pitchFamily="34" charset="0"/>
              <a:cs typeface="TH Sarabun New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2492896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6.1</a:t>
            </a:r>
            <a:r>
              <a:rPr lang="en-AU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ทำเครื่องหมายเพื่อบ่งชี้และแยกเศษอาหารจากอาหารอื่นๆ จนกว่าจะทิ้งเสร็จ</a:t>
            </a:r>
            <a:endParaRPr lang="en-AU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อาหารที่จะต้องทิ้ง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อาหารที่ต้องทิ้ง ได้แก่</a:t>
            </a:r>
            <a:endParaRPr lang="en-GB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อาหารที่ถูกเรียกคืน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อาหารที่เสิร์ฟให้ลูกค้าแล้วถูกเก็บกลับมาในครัว</a:t>
            </a:r>
            <a:endParaRPr lang="en-GB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93592" y="2924944"/>
            <a:ext cx="5563314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th-TH" sz="2800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อาหารที่ไม่ปลอดภัยหรือไม่เหมาะสม เช่น หมดอายุหรือมีอาการที่ดูเหมือนเสียแล้ว หรือที่ไม่ได้เก็บอย่างเหมาะสม ฯลฯ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th-TH" sz="2800" dirty="0" smtClean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คาดว่าจะไม่ปลอดภัยหรือไม่เหมาะสม (เช่น สงสัยว่าสัตว์อาจสัมผัส)</a:t>
            </a:r>
            <a:endParaRPr lang="en-GB" sz="2800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174" y="3535728"/>
            <a:ext cx="2664296" cy="254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otolia_5090081_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3113"/>
            <a:ext cx="4814888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ปฏิบัติตามแผนความปลอดภัยด้านอาหาร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2492896"/>
            <a:ext cx="37444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1.2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ปฏิบัติตามนโยบายและขึ้นตอนในแผนความปลอดภัยด้านอาหาร</a:t>
            </a:r>
            <a:endParaRPr lang="en-AU" sz="28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</a:t>
            </a:r>
            <a: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6A</a:t>
            </a:r>
            <a:r>
              <a:rPr lang="en-AU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en-AU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en-CA" sz="36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Content Placeholder 6" descr="Fotolia_2204087_X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39131"/>
            <a:ext cx="5029200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otolia_5090081_X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43113"/>
            <a:ext cx="4814888" cy="481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ทิ้งอาหารอย่างปลอดภัย</a:t>
            </a:r>
            <a:endParaRPr lang="en-AU" sz="3600" dirty="0" smtClean="0">
              <a:solidFill>
                <a:srgbClr val="FF0000"/>
              </a:solidFill>
              <a:latin typeface="TH Sarabun New" panose="020B0500040200020003" pitchFamily="34" charset="-34"/>
              <a:ea typeface="Calibri" pitchFamily="34" charset="0"/>
              <a:cs typeface="TH Sarabun New" panose="020B0500040200020003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2492896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6.2</a:t>
            </a:r>
            <a:r>
              <a:rPr lang="en-AU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ทิ้งเศษอาหารทันทีเพื่อป้องกันการปนเปื้อนข้าม</a:t>
            </a:r>
            <a:r>
              <a:rPr lang="en-AU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การทิ้งอาหาร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541094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การทิ้งอาหารมีขั้นตอนดังต่อไปนี้</a:t>
            </a:r>
            <a:endParaRPr lang="en-GB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การเขี่ยเศษอาหารออกจากจานลงไปในภาชนะเก็บขยะทันทีเมื่อเก็บเข้ามาในครัว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นำเศษอาหารไปทิ้งในสถานที่ทิ้งที่เหมาะสม เช่น ที่ทิ้งขยะภายนอก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ขยะรีไซเคิ่ลที่เหมาะสำหรับนำไปรีไซเคิ่ล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ใช้ระบบทิ้งเศษอาหาร (หากมี)</a:t>
            </a:r>
            <a:endParaRPr lang="en-GB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GB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3532720" cy="403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</a:t>
            </a:r>
            <a:r>
              <a:rPr lang="en-GB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6B</a:t>
            </a:r>
            <a:r>
              <a:rPr lang="en-AU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br>
              <a:rPr lang="en-AU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endParaRPr lang="en-CA" sz="3600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" name="Content Placeholder 6" descr="Fotolia_2204087_X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39131"/>
            <a:ext cx="5029200" cy="3848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การใช้ไข่และผลิตภัณฑ์จากไข่อย่างปลอดภัย</a:t>
            </a:r>
            <a:endParaRPr lang="en-AU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มีโอกาสติดเชื้อ 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Salmonella 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สูงเมื่อเก็บหรือใช้ผลิตภัณฑ์ไข่สด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หาทางเลือกที่นำมาใช้แทนไข่สด เช่น มายองเนสแปรรูป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ห้ามรับหรือซื้อไข่ที่ร้าว สกปรก หรือไม่มีฉลาก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เก็บไข่ไว้ในตู้เย็น อุณหภูมิต่ำกว่า 5 องศาเซลเซียส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เลี่ยงการเสิร์ฟผลิตภัณฑ์ไข่สด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ใช้กฎ 2-4 ชั่วโมงกับไข่สดหรือผลิตภัณฑ์ไข่สด</a:t>
            </a:r>
            <a:endParaRPr lang="en-AU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054744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        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การใช้ไข่และผลิตภัณฑ์จากไข่อย่างปลอดภัย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AU" dirty="0"/>
          </a:p>
        </p:txBody>
      </p:sp>
      <p:pic>
        <p:nvPicPr>
          <p:cNvPr id="35842" name="Picture 2" descr="C:\Users\StationSeve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637" y="2743200"/>
            <a:ext cx="1850231" cy="2600960"/>
          </a:xfrm>
          <a:prstGeom prst="rect">
            <a:avLst/>
          </a:prstGeom>
          <a:noFill/>
        </p:spPr>
      </p:pic>
      <p:pic>
        <p:nvPicPr>
          <p:cNvPr id="35843" name="Picture 3" descr="C:\Users\StationSeven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6885" y="2901950"/>
            <a:ext cx="1850231" cy="2355850"/>
          </a:xfrm>
          <a:prstGeom prst="rect">
            <a:avLst/>
          </a:prstGeom>
          <a:noFill/>
        </p:spPr>
      </p:pic>
      <p:pic>
        <p:nvPicPr>
          <p:cNvPr id="35844" name="Picture 4" descr="C:\Users\StationSeven\Desktop\ind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527" y="3425508"/>
            <a:ext cx="1964531" cy="2106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การจัดการกับสารที่ทำให้เกิดการแพ้</a:t>
            </a:r>
            <a:endParaRPr lang="en-AU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การแพ้อาหารที่เกิดจากภูมิคุ้มกัน 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(food allergy) 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เกิดขึ้นเมื่อระบบภูมิคุ้มกันมีปฏิกิริยาต่ออาหารที่ไม่มีอันตราย การแพ้อาหารจากระบบภูมิคุ้มกันอาจก่อให้เกิดการเจ็บป่วยจนถึงเสียชีวิต</a:t>
            </a:r>
          </a:p>
          <a:p>
            <a:pPr marL="0" indent="0">
              <a:buNone/>
            </a:pP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การแพ้อาหารทั่วไป </a:t>
            </a:r>
            <a:r>
              <a:rPr lang="en-US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(food intolerance) 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เกิดขึ้นเมื่อร่างกายมีปฏิกิริยาเชิงเคมีกับการรับประทานหรือเครื่องดื่มอาหารบางประเภท</a:t>
            </a:r>
            <a:endParaRPr lang="en-AU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อาการแพ้อาหารทั่วไปอาจไม่ทำให้เจ็บป่วยเหมือนภูมิแพ้อาหารที่เกิดจากภูมิคุ้มกัน</a:t>
            </a:r>
            <a:endParaRPr lang="en-AU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13321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สัญญาณและอาการที่เกิดจากภูมิแพ้อาหาร</a:t>
            </a:r>
            <a:endParaRPr lang="en-AU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รู้สึกเสียวซ่า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คันปาก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อาการบวมที่ริมฝีปาก ใบหน้า หรืออวัยวะในร่างกาย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หายใจลำบาก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ความดันสูง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หัวใจเต้นเร็ว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ระบบย่อยอาหาร (มักพบในการแพ้อาหารทั่วไป)</a:t>
            </a:r>
            <a:endParaRPr lang="en-AU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90101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       </a:t>
            </a:r>
            <a:r>
              <a:rPr lang="en-AU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สัญญาณและอาการที่เกิดจา</a:t>
            </a:r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กการแพ้อาหารที่เกิดจากภูมิคุ้มกัน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AU" dirty="0"/>
          </a:p>
        </p:txBody>
      </p:sp>
      <p:pic>
        <p:nvPicPr>
          <p:cNvPr id="36866" name="Picture 2" descr="C:\Users\StationSeve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1828" y="2880361"/>
            <a:ext cx="1942862" cy="2274253"/>
          </a:xfrm>
          <a:prstGeom prst="rect">
            <a:avLst/>
          </a:prstGeom>
          <a:noFill/>
        </p:spPr>
      </p:pic>
      <p:pic>
        <p:nvPicPr>
          <p:cNvPr id="36867" name="Picture 3" descr="C:\Users\StationSeven\Desktop\patient_243527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3001" y="2468880"/>
            <a:ext cx="4234183" cy="3523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อาหารที่มักเกิดอาการแพ้</a:t>
            </a:r>
            <a:endParaRPr lang="en-AU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ไข่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นม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ถั่วลิสง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นัท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ปลา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สัตว์น้ำที่มีกระดอง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พริก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นม (แพ้แล็กโตส)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ข้าวสาลี (แพ้กลูเตน)</a:t>
            </a:r>
            <a:endParaRPr lang="en-AU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r>
              <a:rPr lang="en-AU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  <p:pic>
        <p:nvPicPr>
          <p:cNvPr id="39938" name="Picture 2" descr="C:\Users\StationSeven\Desktop\Seaf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1990" y="2993661"/>
            <a:ext cx="3273266" cy="3276965"/>
          </a:xfrm>
          <a:prstGeom prst="rect">
            <a:avLst/>
          </a:prstGeom>
          <a:noFill/>
        </p:spPr>
      </p:pic>
      <p:pic>
        <p:nvPicPr>
          <p:cNvPr id="39939" name="Picture 3" descr="C:\Users\StationSeven\Desktop\132.wheat-att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1175" y="2423160"/>
            <a:ext cx="2263214" cy="1730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5689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นโยบายและขั้นตอนความปลอดภัยด้านอาหาร</a:t>
            </a:r>
            <a:endParaRPr lang="en-GB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4186808" cy="4752528"/>
          </a:xfrm>
        </p:spPr>
        <p:txBody>
          <a:bodyPr>
            <a:normAutofit lnSpcReduction="10000"/>
          </a:bodyPr>
          <a:lstStyle/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การทำความสะอาดและสุขอนามัย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อันตราย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การบำรุงรักษาอุปกรณ์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สิ่งที่ควรพิจารณาเกี่ยวกับบุคคล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การควบคุมสัตว์นำโรค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การจดบันทึก</a:t>
            </a:r>
          </a:p>
          <a:p>
            <a:pPr lvl="0"/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การฝึกอบรม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567" y="2750020"/>
            <a:ext cx="431263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อาหารที่มัก</a:t>
            </a: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เกิดอาการแพ้</a:t>
            </a:r>
            <a:endParaRPr lang="en-AU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AU" dirty="0"/>
          </a:p>
        </p:txBody>
      </p:sp>
      <p:pic>
        <p:nvPicPr>
          <p:cNvPr id="37890" name="Picture 2" descr="C:\Users\StationSeven\Desktop\peanut sauce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596" y="2606040"/>
            <a:ext cx="4180523" cy="3185160"/>
          </a:xfrm>
          <a:prstGeom prst="rect">
            <a:avLst/>
          </a:prstGeom>
          <a:noFill/>
        </p:spPr>
      </p:pic>
      <p:pic>
        <p:nvPicPr>
          <p:cNvPr id="37891" name="Picture 3" descr="C:\Users\StationSeven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2110" y="2039667"/>
            <a:ext cx="1748314" cy="2321196"/>
          </a:xfrm>
          <a:prstGeom prst="rect">
            <a:avLst/>
          </a:prstGeom>
          <a:noFill/>
        </p:spPr>
      </p:pic>
      <p:pic>
        <p:nvPicPr>
          <p:cNvPr id="37892" name="Picture 4" descr="C:\Users\StationSeven\Desktop\ind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2666" y="4572000"/>
            <a:ext cx="1180386" cy="1573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</a:t>
            </a:r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คุณต้องรู้วิธีป้องกัน</a:t>
            </a:r>
            <a:endParaRPr lang="en-AU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ต้องรู้เครื่องปรุงทุกอย่างในอาหาร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อ่านฉลากของเครื่องปรุงทุกอย่าง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ป้องกันการปนเปื้อนข้าม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สื่อสารกับลูกค้าอย่างมีประสิทธิภาพเรื่องการแพ้อาหารที่เกิดจากภูมิคุ้มกัน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การสื่อสารอย่างมีประสิทธิภาพระหว่างคนรับลูกค้ากับคนที่ทำงานในครั้ง</a:t>
            </a:r>
            <a:endParaRPr lang="en-AU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8914" name="Picture 2" descr="C:\Users\StationSeven\Desktop\8850643028112__17653.1436258856.1280.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574540"/>
            <a:ext cx="1025769" cy="2283460"/>
          </a:xfrm>
          <a:prstGeom prst="rect">
            <a:avLst/>
          </a:prstGeom>
          <a:noFill/>
        </p:spPr>
      </p:pic>
      <p:pic>
        <p:nvPicPr>
          <p:cNvPr id="38915" name="Picture 3" descr="C:\Users\StationSeven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775199"/>
            <a:ext cx="2708434" cy="2082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355205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หน่วยงานของรัฐบาล</a:t>
            </a:r>
            <a:endParaRPr lang="en-AU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Food Standards Australia &amp; New</a:t>
            </a:r>
          </a:p>
          <a:p>
            <a:pPr marL="0" indent="0">
              <a:buNone/>
            </a:pPr>
            <a:r>
              <a:rPr lang="en-AU" dirty="0"/>
              <a:t>Zealand</a:t>
            </a:r>
          </a:p>
          <a:p>
            <a:pPr marL="0" indent="0">
              <a:buNone/>
            </a:pPr>
            <a:r>
              <a:rPr lang="en-AU" dirty="0"/>
              <a:t>www.foodstandards.gov.au</a:t>
            </a:r>
          </a:p>
          <a:p>
            <a:pPr marL="0" indent="0">
              <a:buNone/>
            </a:pPr>
            <a:r>
              <a:rPr lang="en-AU" dirty="0"/>
              <a:t>Phone: (02) 6271 2222         </a:t>
            </a:r>
          </a:p>
          <a:p>
            <a:endParaRPr lang="en-AU" dirty="0"/>
          </a:p>
          <a:p>
            <a:r>
              <a:rPr lang="en-AU" dirty="0"/>
              <a:t>Australian Government</a:t>
            </a:r>
          </a:p>
          <a:p>
            <a:pPr marL="0" indent="0">
              <a:buNone/>
            </a:pPr>
            <a:r>
              <a:rPr lang="en-AU" dirty="0"/>
              <a:t>Department of Health</a:t>
            </a:r>
          </a:p>
          <a:p>
            <a:pPr marL="0" indent="0">
              <a:buNone/>
            </a:pPr>
            <a:r>
              <a:rPr lang="en-AU" dirty="0"/>
              <a:t>www.health.gov.au</a:t>
            </a:r>
          </a:p>
          <a:p>
            <a:pPr marL="0" indent="0">
              <a:buNone/>
            </a:pPr>
            <a:r>
              <a:rPr lang="en-AU" dirty="0"/>
              <a:t>Free call: 1800 020 103</a:t>
            </a:r>
          </a:p>
        </p:txBody>
      </p:sp>
      <p:pic>
        <p:nvPicPr>
          <p:cNvPr id="40962" name="Picture 2" descr="C:\Users\StationSeven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0455" y="3284538"/>
            <a:ext cx="3214262" cy="2399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727036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3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การประเมินองค์รวม</a:t>
            </a:r>
            <a:endParaRPr lang="en-US" sz="3600" dirty="0" smtClean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การประเมินองค์รวมประกอบด้วย</a:t>
            </a:r>
            <a:endParaRPr lang="en-US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การประเมินทักษะ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การประเมินความรู้</a:t>
            </a:r>
          </a:p>
          <a:p>
            <a:r>
              <a:rPr lang="th-TH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การประเมินการปฏิบัติงาน</a:t>
            </a:r>
            <a:endParaRPr lang="en-US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endParaRPr lang="en-US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ผู้ประเมินจะเป็นผู้ให้คำแนะนำวิธีการและจุดที่ต้องทำการประเมินให้สำเร็จ</a:t>
            </a:r>
          </a:p>
          <a:p>
            <a:pPr marL="0" indent="0">
              <a:buNone/>
            </a:pPr>
            <a:endParaRPr lang="en-US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Content Placeholder 6" descr="Fotolia_2204087_X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1724" y="1636192"/>
            <a:ext cx="2582724" cy="1976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itle 3"/>
          <p:cNvSpPr>
            <a:spLocks noGrp="1"/>
          </p:cNvSpPr>
          <p:nvPr>
            <p:ph type="title"/>
          </p:nvPr>
        </p:nvSpPr>
        <p:spPr>
          <a:xfrm>
            <a:off x="1476375" y="260350"/>
            <a:ext cx="6400800" cy="1143000"/>
          </a:xfrm>
        </p:spPr>
        <p:txBody>
          <a:bodyPr>
            <a:normAutofit/>
          </a:bodyPr>
          <a:lstStyle/>
          <a:p>
            <a:r>
              <a:rPr lang="th-TH" sz="36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สรุปและผลตอบกลับ</a:t>
            </a:r>
            <a:endParaRPr lang="en-CA" sz="3600" dirty="0" smtClean="0">
              <a:solidFill>
                <a:srgbClr val="FF0000"/>
              </a:solidFill>
            </a:endParaRPr>
          </a:p>
        </p:txBody>
      </p:sp>
      <p:sp>
        <p:nvSpPr>
          <p:cNvPr id="178179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เราบรรลุวัตถุประสงค์ของเราหรือไม่</a:t>
            </a:r>
          </a:p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คุณมีความรู้สึกต่อการฝึกอบรมครั้งนี้อย่างไร</a:t>
            </a:r>
          </a:p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มีคำถามหรือไม่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78180" name="Picture 3" descr="Fotolia_24005805_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4200" y="3141663"/>
            <a:ext cx="54356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</TotalTime>
  <Words>2960</Words>
  <Application>Microsoft Office PowerPoint</Application>
  <PresentationFormat>On-screen Show (4:3)</PresentationFormat>
  <Paragraphs>423</Paragraphs>
  <Slides>94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94</vt:i4>
      </vt:variant>
    </vt:vector>
  </HeadingPairs>
  <TitlesOfParts>
    <vt:vector size="104" baseType="lpstr">
      <vt:lpstr>Angsana New</vt:lpstr>
      <vt:lpstr>Arial</vt:lpstr>
      <vt:lpstr>Calibri</vt:lpstr>
      <vt:lpstr>Cordia New</vt:lpstr>
      <vt:lpstr>Courier New</vt:lpstr>
      <vt:lpstr>Symbol</vt:lpstr>
      <vt:lpstr>TH Sarabun New</vt:lpstr>
      <vt:lpstr>Times New Roman</vt:lpstr>
      <vt:lpstr>Wingdings</vt:lpstr>
      <vt:lpstr>Office Theme</vt:lpstr>
      <vt:lpstr>PowerPoint Presentation</vt:lpstr>
      <vt:lpstr>ปฏิบัติตามแผนงานด้านความปลอดภัยทางอาหาร</vt:lpstr>
      <vt:lpstr>นิยาม</vt:lpstr>
      <vt:lpstr>นิยาม</vt:lpstr>
      <vt:lpstr>ระบบการการวิเคราะห์อันตรายและจุดวิกฤต (HACCP)</vt:lpstr>
      <vt:lpstr>แผนความปลอดภัยด้านอาหารขององค์กร</vt:lpstr>
      <vt:lpstr> กิจกรรม 1A  </vt:lpstr>
      <vt:lpstr>ปฏิบัติตามแผนความปลอดภัยด้านอาหาร</vt:lpstr>
      <vt:lpstr>นโยบายและขั้นตอนความปลอดภัยด้านอาหาร</vt:lpstr>
      <vt:lpstr> กิจกรรม 1B  </vt:lpstr>
      <vt:lpstr>ปฏิบัติตามแผนความปลอดภัยด้านอาหาร</vt:lpstr>
      <vt:lpstr>อันตรายในอาหาร</vt:lpstr>
      <vt:lpstr>จุดควบคุมวิกฤติ</vt:lpstr>
      <vt:lpstr>วิธีการทำให้เกิดความปลอดภัยด้านอาหาร</vt:lpstr>
      <vt:lpstr> กิจกรรม 1C  </vt:lpstr>
      <vt:lpstr>ปฏิบัติตามแผนความปลอดภัยด้านอาหาร</vt:lpstr>
      <vt:lpstr>การสังเกตติดตามความปลอดภัยด้านอาหาร</vt:lpstr>
      <vt:lpstr>การตรวจสอบติดตาม</vt:lpstr>
      <vt:lpstr> กิจกรรม 1D  </vt:lpstr>
      <vt:lpstr>ปฏิบัติตามแผนความปลอดภัยด้านอาหาร</vt:lpstr>
      <vt:lpstr>การนำแนวปฏิบัติด้านความปลอดภัยทางอาหารมาใช้</vt:lpstr>
      <vt:lpstr>การรายงานความไม่สอดคล้อง</vt:lpstr>
      <vt:lpstr> กิจกรรม 1E  </vt:lpstr>
      <vt:lpstr>ปฏิบัติตามแผนความปลอดภัยด้านอาหาร</vt:lpstr>
      <vt:lpstr>การบ่งชี้อันตรายในอาหาร</vt:lpstr>
      <vt:lpstr>ขอบเขตความรับผิดชอบของตน</vt:lpstr>
      <vt:lpstr> กิจกรรม 1F  </vt:lpstr>
      <vt:lpstr>การเก็บอาหารอย่างปลอดภัย</vt:lpstr>
      <vt:lpstr>อาหารชนิดต่างๆ</vt:lpstr>
      <vt:lpstr>สภาวะการเก็บสำหรับอาหารแต่ละชนิด</vt:lpstr>
      <vt:lpstr> กิจกรรม 2A  </vt:lpstr>
      <vt:lpstr>การเก็บอาหารอย่างเหมาะสม</vt:lpstr>
      <vt:lpstr>ตู้เย็น</vt:lpstr>
      <vt:lpstr>ตู้แช่แข็ง</vt:lpstr>
      <vt:lpstr>การเก็บอาหารแห้ง</vt:lpstr>
      <vt:lpstr> กิจกรรม 2B  </vt:lpstr>
      <vt:lpstr>การเก็บอาหารอย่างปลอดภัย</vt:lpstr>
      <vt:lpstr>การควบคุมอุณหภูมิ</vt:lpstr>
      <vt:lpstr>การสังเกตติดตามอุณหภูมิ</vt:lpstr>
      <vt:lpstr> กิจกรรม 2C  </vt:lpstr>
      <vt:lpstr>การเตรียมอาหารอย่างปลอดภัย</vt:lpstr>
      <vt:lpstr>หลักการ 2 ชม/4ชม</vt:lpstr>
      <vt:lpstr>วิธีการทำความเย็นและการแช่เย็น</vt:lpstr>
      <vt:lpstr>การอุ่นอาหาร</vt:lpstr>
      <vt:lpstr> กิจกรรม 3A  </vt:lpstr>
      <vt:lpstr>การเตรียมอาหารอย่างปลอดภัย</vt:lpstr>
      <vt:lpstr>โพรบวัดอุณหภูมิ</vt:lpstr>
      <vt:lpstr>การใช้โพรบวัดอุณหภูมิ</vt:lpstr>
      <vt:lpstr> กิจกรรม 3B  </vt:lpstr>
      <vt:lpstr>การเตรียมอาหารอย่างปลอดภัย</vt:lpstr>
      <vt:lpstr>การตรวจให้แน่ใจว่าอาหารปลอดภัย</vt:lpstr>
      <vt:lpstr>การควบคุมบรรจุภัณฑ์</vt:lpstr>
      <vt:lpstr>กลุ่มเสี่ยง</vt:lpstr>
      <vt:lpstr> กิจกรรม 3C  </vt:lpstr>
      <vt:lpstr>จัดให้มีอุปกรณ์สำหรับใช้ครั้งเดียวที่ปลอดภัย</vt:lpstr>
      <vt:lpstr>อุปกรณ์สำหรับใช้ครั้งเดียว</vt:lpstr>
      <vt:lpstr>ตรวจสอบให้แน่ใจว่าอุปกรณ์สำหรับใช้ครั้งเดียวมีความปลอดภัย</vt:lpstr>
      <vt:lpstr> กิจกรรม 4A  </vt:lpstr>
      <vt:lpstr>รักษาสภาพแวดล้อมให้สะอาด</vt:lpstr>
      <vt:lpstr>สุขอนามัยด้านอาหารและพื้นที่ทำงานที่สะอาด</vt:lpstr>
      <vt:lpstr>การทำความสะอาดและการล้างโพรบวัดอุณหภูมิ</vt:lpstr>
      <vt:lpstr> กิจกรรม 5A  </vt:lpstr>
      <vt:lpstr>การรักษาสภาพแวดล้อมให้สะอาด</vt:lpstr>
      <vt:lpstr>ถังขยะที่เต็มไปด้วยเศษอาหาร</vt:lpstr>
      <vt:lpstr>ขั้นตอนการจัดการของเสีย</vt:lpstr>
      <vt:lpstr>ภาชนะใส่ขยะที่เหมาะสม</vt:lpstr>
      <vt:lpstr> กิจกรรม 5B  </vt:lpstr>
      <vt:lpstr>การรักษาสภาพแวดล้อมให้สะอาด</vt:lpstr>
      <vt:lpstr>ระบุข้อกำหนดการทำความสะอาด การฆ่าเชื้อ และการบำรุงรักษาอุปกรณ์ต่างๆ</vt:lpstr>
      <vt:lpstr> กิจกรรม 5C  </vt:lpstr>
      <vt:lpstr>การรักษาสภาพแวดล้อมให้สะอาด</vt:lpstr>
      <vt:lpstr>อุปกรณ์การรับประทานอาหารที่อันตราย</vt:lpstr>
      <vt:lpstr> กิจกรรม 5D  </vt:lpstr>
      <vt:lpstr>รักษาสิ่งแวดล้อมให้สะอาด</vt:lpstr>
      <vt:lpstr>ข้อกำหนดด้านกฎหมาย</vt:lpstr>
      <vt:lpstr>สัตว์และสัตว์นำโรคที่มักพบ</vt:lpstr>
      <vt:lpstr> กิจกรรม 5E  </vt:lpstr>
      <vt:lpstr>การทิ้งอาหารอย่างปลอดภัย</vt:lpstr>
      <vt:lpstr>อาหารที่จะต้องทิ้ง</vt:lpstr>
      <vt:lpstr> กิจกรรม 6A  </vt:lpstr>
      <vt:lpstr>ทิ้งอาหารอย่างปลอดภัย</vt:lpstr>
      <vt:lpstr>การทิ้งอาหาร</vt:lpstr>
      <vt:lpstr> กิจกรรม 6B  </vt:lpstr>
      <vt:lpstr>การใช้ไข่และผลิตภัณฑ์จากไข่อย่างปลอดภัย</vt:lpstr>
      <vt:lpstr>         การใช้ไข่และผลิตภัณฑ์จากไข่อย่างปลอดภัย</vt:lpstr>
      <vt:lpstr>การจัดการกับสารที่ทำให้เกิดการแพ้</vt:lpstr>
      <vt:lpstr> สัญญาณและอาการที่เกิดจากภูมิแพ้อาหาร</vt:lpstr>
      <vt:lpstr>        สัญญาณและอาการที่เกิดจากการแพ้อาหารที่เกิดจากภูมิคุ้มกัน</vt:lpstr>
      <vt:lpstr>อาหารที่มักเกิดอาการแพ้</vt:lpstr>
      <vt:lpstr>     อาหารที่มักเกิดอาการแพ้</vt:lpstr>
      <vt:lpstr>    คุณต้องรู้วิธีป้องกัน</vt:lpstr>
      <vt:lpstr>หน่วยงานของรัฐบาล</vt:lpstr>
      <vt:lpstr>การประเมินองค์รวม</vt:lpstr>
      <vt:lpstr>สรุปและผลตอบกลับ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Tom; Chloe</dc:creator>
  <cp:lastModifiedBy>MTTUser</cp:lastModifiedBy>
  <cp:revision>339</cp:revision>
  <dcterms:created xsi:type="dcterms:W3CDTF">2011-08-26T06:48:04Z</dcterms:created>
  <dcterms:modified xsi:type="dcterms:W3CDTF">2019-08-23T00:45:21Z</dcterms:modified>
</cp:coreProperties>
</file>