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7" r:id="rId2"/>
    <p:sldId id="309" r:id="rId3"/>
    <p:sldId id="437" r:id="rId4"/>
    <p:sldId id="595" r:id="rId5"/>
    <p:sldId id="596" r:id="rId6"/>
    <p:sldId id="597" r:id="rId7"/>
    <p:sldId id="392" r:id="rId8"/>
    <p:sldId id="504" r:id="rId9"/>
    <p:sldId id="503" r:id="rId10"/>
    <p:sldId id="598" r:id="rId11"/>
    <p:sldId id="599" r:id="rId12"/>
    <p:sldId id="600" r:id="rId13"/>
    <p:sldId id="601" r:id="rId14"/>
    <p:sldId id="602" r:id="rId15"/>
    <p:sldId id="439" r:id="rId16"/>
    <p:sldId id="396" r:id="rId17"/>
    <p:sldId id="440" r:id="rId18"/>
    <p:sldId id="603" r:id="rId19"/>
    <p:sldId id="604" r:id="rId20"/>
    <p:sldId id="605" r:id="rId21"/>
    <p:sldId id="606" r:id="rId22"/>
    <p:sldId id="607" r:id="rId23"/>
    <p:sldId id="608" r:id="rId24"/>
    <p:sldId id="609" r:id="rId25"/>
    <p:sldId id="610" r:id="rId26"/>
    <p:sldId id="399" r:id="rId27"/>
    <p:sldId id="586" r:id="rId28"/>
    <p:sldId id="587" r:id="rId29"/>
    <p:sldId id="611" r:id="rId30"/>
    <p:sldId id="612" r:id="rId31"/>
    <p:sldId id="613" r:id="rId32"/>
    <p:sldId id="588" r:id="rId33"/>
    <p:sldId id="589" r:id="rId34"/>
    <p:sldId id="590" r:id="rId35"/>
    <p:sldId id="591" r:id="rId36"/>
    <p:sldId id="592" r:id="rId37"/>
    <p:sldId id="593" r:id="rId38"/>
    <p:sldId id="614" r:id="rId39"/>
    <p:sldId id="594" r:id="rId40"/>
    <p:sldId id="562" r:id="rId41"/>
    <p:sldId id="563" r:id="rId42"/>
    <p:sldId id="615" r:id="rId43"/>
    <p:sldId id="564" r:id="rId44"/>
    <p:sldId id="565" r:id="rId45"/>
    <p:sldId id="566" r:id="rId46"/>
    <p:sldId id="616" r:id="rId47"/>
    <p:sldId id="567" r:id="rId48"/>
    <p:sldId id="568" r:id="rId49"/>
    <p:sldId id="569" r:id="rId50"/>
    <p:sldId id="623" r:id="rId51"/>
    <p:sldId id="617" r:id="rId52"/>
    <p:sldId id="570" r:id="rId53"/>
    <p:sldId id="574" r:id="rId54"/>
    <p:sldId id="575" r:id="rId55"/>
    <p:sldId id="618" r:id="rId56"/>
    <p:sldId id="619" r:id="rId57"/>
    <p:sldId id="576" r:id="rId58"/>
    <p:sldId id="538" r:id="rId59"/>
    <p:sldId id="539" r:id="rId60"/>
    <p:sldId id="621" r:id="rId61"/>
    <p:sldId id="620" r:id="rId62"/>
    <p:sldId id="540" r:id="rId63"/>
    <p:sldId id="435" r:id="rId64"/>
    <p:sldId id="418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1525" autoAdjust="0"/>
  </p:normalViewPr>
  <p:slideViewPr>
    <p:cSldViewPr>
      <p:cViewPr varScale="1">
        <p:scale>
          <a:sx n="83" d="100"/>
          <a:sy n="83" d="100"/>
        </p:scale>
        <p:origin x="18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7E61F-E466-4520-8FCA-2A0F1269B01B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6B371-A471-4F1E-8623-C88C117501D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2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97C488-A209-4A92-B6C0-5B74CFCC9C34}" type="slidenum">
              <a:rPr lang="en-CA" smtClean="0"/>
              <a:pPr/>
              <a:t>1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883774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1509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35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937498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911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39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360582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917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43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7083886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221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719109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48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9174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52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63817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13264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5287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57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602066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2040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62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7668741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40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8C356B-835B-42F1-94E9-63081C6F05C3}" type="slidenum">
              <a:rPr lang="en-CA" smtClean="0"/>
              <a:pPr/>
              <a:t>64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787157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492174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18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15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306282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461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26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424461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7514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32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0584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dule 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otolia_9747380_X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1143000"/>
          </a:xfrm>
        </p:spPr>
        <p:txBody>
          <a:bodyPr/>
          <a:lstStyle>
            <a:lvl1pPr>
              <a:defRPr b="1" baseline="0">
                <a:solidFill>
                  <a:srgbClr val="DE1904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>
            <a:lvl1pPr>
              <a:defRPr sz="2400" baseline="0">
                <a:latin typeface="+mj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7" name="Picture 6" descr="Fotolia_9747380_XS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1179125" y="1059011"/>
            <a:ext cx="7000875" cy="387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ใช้แนวปฏิบัติด้านสุขอนามัย</a:t>
            </a:r>
            <a:b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เพื่อความปลอดภัยของอาหาร</a:t>
            </a:r>
            <a:endParaRPr lang="en-GB" sz="40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25" y="2996952"/>
            <a:ext cx="3645024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การใช้มือสัมผัส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78112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อาหารบางอย่างต้องใช้มือสัมผัส เช่น การหั่นหรือการฝานก่อนนำไปเสิร์ฟให้ลูกค้า คุณต้องแน่ใจว่ามือคุณสะอาด หากจำเป็นให้สวมถุงมือ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พึงระวังอย่าให้เกิดการปนเปื้อน เช่น หากเพิ่งจับเนื้อมาโดยยังไม่ล้างมือ ห้ามสัมผัสอาหารที่ปรุงเสร็จพร้อมรับประทานเด็ดขาดเนื่องจากจะทำให้ของเหลวจากเนื้อสดไปปนเปื้อนกับอาหาร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147" y="2564904"/>
            <a:ext cx="314096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69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การอุ่นและการละลายน้ำแข็ง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แม้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อาหารจะปรุงสุกแล้วครั้งหนึ่ง แต่ถ้าคุณต้องอุ่นอีกครั้งจะต้องระมัดระวังเสมอ ควรใช้เทอร์โมมิเตอร์เพื่อให้แน่ใจ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ว่าบริเวณด้านในของอาหารได้รับ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อุณหภูมิอย่างน้อย 74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°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วิธีการละลายน้ำแข็ง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การละลายน้ำแข็งด้วยตู้เย็น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การละลายน้ำแข็งด้วย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น้ำเย็น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การละลายน้ำแข็งด้วยเตาอบไมโครเวฟ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212976"/>
            <a:ext cx="2808312" cy="353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22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งานเลี้ยงแบบบริการตนเอง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650734" cy="514116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ในงานเลี้ยงแบบบริการตนเองหรือการแสดงอาหารแบบอื่น อาหารอาจถูกวางไว้ในพื้นที่ที่มีอากาศร้อนเป็นระยะเวลานาน ทำให้มีความเสี่ยงที่จะเกิดการปนเปื้อนมากขึ้น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อาหารร้อนควรเก็บไว้ที่อุณหภูมิภายในอย่างน้อย 60 </a:t>
            </a:r>
            <a:r>
              <a:rPr lang="en-AU" dirty="0">
                <a:latin typeface="TH Sarabun New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°C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 ส่วนอาหารเย็นควรเก็บไว้ที่อุณหภูมิ 5 </a:t>
            </a:r>
            <a:r>
              <a:rPr lang="en-AU" dirty="0">
                <a:latin typeface="TH Sarabun New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°C 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หรือต่ำกว่า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ห้ามเก็บอาหารสดที่เสียง่ายไว้บนชั้นแสดงนานกว่า 2 ชั่วโมง (หากอุณหภูมิห้องสูงกว่า 30 </a:t>
            </a:r>
            <a:r>
              <a:rPr lang="en-AU" dirty="0">
                <a:latin typeface="TH Sarabun New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°C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 ไม่ควรเก็บไว้เกิน 1 ชั่วโมง)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15" y="2204864"/>
            <a:ext cx="202198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8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อุณหภูมิที่จุลินทรีย์เติบโตได้รวดเร็ว</a:t>
            </a:r>
            <a:endParaRPr lang="en-GB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วิธีการลดการเติบโตของจุลินทรีย์ได้แก่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การวางแผนล่วงหน้าและเตรียมเฉพาะสิ่งที่จำเป็นเท่านั้น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การแบ่งอาหารใส่ภาชนะแยกกัน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การย้ายอาหารระหว่างพื้นที่เพื่อให้พร้อมสำหรับขั้นตอนต่อไป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606331"/>
            <a:ext cx="3024336" cy="20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83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หน่วยงานที่เกี่ยวกับมาตรฐานด้านอาหาร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29726"/>
              </p:ext>
            </p:extLst>
          </p:nvPr>
        </p:nvGraphicFramePr>
        <p:xfrm>
          <a:off x="611560" y="1556792"/>
          <a:ext cx="8064896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61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3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รัฐ</a:t>
                      </a:r>
                      <a:endParaRPr lang="en-GB" sz="28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ชื่อหน่วยงาน</a:t>
                      </a:r>
                      <a:endParaRPr lang="en-GB" sz="28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ACT</a:t>
                      </a:r>
                      <a:endParaRPr lang="en-GB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>
                          <a:solidFill>
                            <a:schemeClr val="tx1"/>
                          </a:solidFill>
                          <a:effectLst/>
                        </a:rPr>
                        <a:t>Health Protection Service</a:t>
                      </a:r>
                      <a:endParaRPr lang="en-GB" sz="2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 dirty="0">
                          <a:solidFill>
                            <a:schemeClr val="tx1"/>
                          </a:solidFill>
                          <a:effectLst/>
                        </a:rPr>
                        <a:t>New South Wales</a:t>
                      </a:r>
                      <a:endParaRPr lang="en-GB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>
                          <a:solidFill>
                            <a:schemeClr val="tx1"/>
                          </a:solidFill>
                          <a:effectLst/>
                        </a:rPr>
                        <a:t>NSW Food Authority</a:t>
                      </a:r>
                      <a:endParaRPr lang="en-GB" sz="2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 dirty="0">
                          <a:solidFill>
                            <a:schemeClr val="tx1"/>
                          </a:solidFill>
                          <a:effectLst/>
                        </a:rPr>
                        <a:t>Northern Territory</a:t>
                      </a:r>
                      <a:endParaRPr lang="en-GB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>
                          <a:solidFill>
                            <a:schemeClr val="tx1"/>
                          </a:solidFill>
                          <a:effectLst/>
                        </a:rPr>
                        <a:t>Department of Health</a:t>
                      </a:r>
                      <a:endParaRPr lang="en-GB" sz="2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>
                          <a:solidFill>
                            <a:schemeClr val="tx1"/>
                          </a:solidFill>
                          <a:effectLst/>
                        </a:rPr>
                        <a:t>Queensland</a:t>
                      </a:r>
                      <a:endParaRPr lang="en-GB" sz="2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dirty="0">
                          <a:solidFill>
                            <a:schemeClr val="tx1"/>
                          </a:solidFill>
                          <a:effectLst/>
                        </a:rPr>
                        <a:t>Local government</a:t>
                      </a:r>
                      <a:endParaRPr lang="en-GB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>
                          <a:solidFill>
                            <a:schemeClr val="tx1"/>
                          </a:solidFill>
                          <a:effectLst/>
                        </a:rPr>
                        <a:t>South Australia</a:t>
                      </a:r>
                      <a:endParaRPr lang="en-GB" sz="2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dirty="0">
                          <a:solidFill>
                            <a:schemeClr val="tx1"/>
                          </a:solidFill>
                          <a:effectLst/>
                        </a:rPr>
                        <a:t>Local government</a:t>
                      </a:r>
                      <a:endParaRPr lang="en-GB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>
                          <a:solidFill>
                            <a:schemeClr val="tx1"/>
                          </a:solidFill>
                          <a:effectLst/>
                        </a:rPr>
                        <a:t>Tasmania</a:t>
                      </a:r>
                      <a:endParaRPr lang="en-GB" sz="2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>
                          <a:solidFill>
                            <a:schemeClr val="tx1"/>
                          </a:solidFill>
                          <a:effectLst/>
                        </a:rPr>
                        <a:t>Local government </a:t>
                      </a:r>
                      <a:endParaRPr lang="en-GB" sz="2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>
                          <a:solidFill>
                            <a:schemeClr val="tx1"/>
                          </a:solidFill>
                          <a:effectLst/>
                        </a:rPr>
                        <a:t>Victoria</a:t>
                      </a:r>
                      <a:endParaRPr lang="en-GB" sz="2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>
                          <a:solidFill>
                            <a:schemeClr val="tx1"/>
                          </a:solidFill>
                          <a:effectLst/>
                        </a:rPr>
                        <a:t>Department of Health and Human Services</a:t>
                      </a:r>
                      <a:endParaRPr lang="en-GB" sz="2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b="0" dirty="0">
                          <a:solidFill>
                            <a:schemeClr val="tx1"/>
                          </a:solidFill>
                          <a:effectLst/>
                        </a:rPr>
                        <a:t>Western Australia</a:t>
                      </a:r>
                      <a:endParaRPr lang="en-GB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2800" dirty="0">
                          <a:solidFill>
                            <a:schemeClr val="tx1"/>
                          </a:solidFill>
                          <a:effectLst/>
                        </a:rPr>
                        <a:t>Local government</a:t>
                      </a:r>
                      <a:endParaRPr lang="en-GB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176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1B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ปฏิบัติตามขั้นตอนด้านสุขอนามัยและบ่งชี้อันตรายที่เกี่ยวกับอาหาร</a:t>
            </a:r>
            <a:endParaRPr lang="en-GB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1.3 </a:t>
            </a:r>
            <a:r>
              <a:rPr lang="th-TH" sz="2800" dirty="0"/>
              <a:t>บ่งชี้อันตรายที่เกี่ยวข้องกับอาหารซึ่งอาจส่งผลต่อสุขภาพและความปลอดภัยของลูกค้า เพื่อนร่วมงานและตนเอง</a:t>
            </a:r>
            <a:endParaRPr lang="en-US" sz="2800" dirty="0"/>
          </a:p>
          <a:p>
            <a:r>
              <a:rPr lang="en-AU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1.4 </a:t>
            </a:r>
            <a:r>
              <a:rPr lang="th-TH" sz="2800" dirty="0"/>
              <a:t>กำจัดหรือลดอันตรายด้านสุขอนามัยและรายงานตามความเหมาะสมเพื่อติดตามความคืบหน้า</a:t>
            </a:r>
            <a:endParaRPr lang="en-US" sz="2800" dirty="0"/>
          </a:p>
          <a:p>
            <a:endParaRPr lang="en-AU" sz="28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อันตรายในอาหารประกอบด้วย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การปนเปื้อน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อันตรายทางเคมี จุลชีววิทยา และกายภาพ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องค์ประกอบทางเคมีและจุลชีววิทยา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การปนเปื้อนของจุลินทรีย์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แบคทีเรีย เชื้อรา และยีสต์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เศษแก้วแตก เศษโลหะและวัตถุแปลกปลอม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สารเคมีและพิษตามธรรมชาติ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แมลงและพยาธิ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1" r="23562"/>
          <a:stretch/>
        </p:blipFill>
        <p:spPr>
          <a:xfrm>
            <a:off x="6622834" y="2204865"/>
            <a:ext cx="2384333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แบคทีเรีย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310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คทีเรียเป็นจุลินทรีย์ที่สามารถขยายพันธุ์ในอาหารได้และก่อให้เกิดปัญหารุนแรงต่อสุขภาพเมื่อได้รับในปริมาณมากพอ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การขยายพันธุ์ของแบคทีเรียจะอยู่ในช่วงอุณหภูมิ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5˚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ถึง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57˚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(ช่วงอันตราย) การปรุงให้สุกเป็นวิธีหลักในการกำจัดแบคทีเรีย อาหารจะต้องได้รับความร้อนสูงพอและอยู่ในอุณหภูมินั้นนานเพียงพอ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390" y="2420888"/>
            <a:ext cx="2215936" cy="253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59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เชื้อราและยีสต์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เชื้อรา เช่น โมลด์และยีสต์อาจทำให้เกิดการเจ็บป่วยได้เนื่องจากจุลินทรีย์เหล่านี้ผลิตสารพิษ ราและยีสต์เติบโตได้เร็วบนเนื้อที่ผ่านการถนอมอาหารและแยม คุณสามารถชะลอการเติบโตของเชื้อราและยีสต์ได้โดยใช้ความเย็นหรือแช่แข็ง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ผลิตภัณฑ์ที่มีการปนเปื้อนของยีสต์ จะมีกลิ่นและรสชาติเหมือนแอลกอฮอล์ ภายนอกมีการสีขาวหรือสีชมพู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50" name="Picture 2" descr="C:\Users\Jamie\Downloads\common_bacteria_800_clr_100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50749"/>
            <a:ext cx="2024766" cy="229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810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ปฏิบัติตามขั้นตอนด้านสุขอนามัยและบ่งชี้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อันตรายเกี่ยวกับอาหาร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1.1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ปฏิบัติตามขั้นตอนด้านสุขอนามัยขององค์กร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ไวรัส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หากล้างมือไม่สะอาดหลังใช้ห้องน้ำ อาจเกิดการแพร่เชื้อไวรัส เช่น ไวรัสตับอักเสบชนิด เอ และโนโรไวรัส เชื้อไวรัสเหล่านี้ก่อให้เกิดอาการอาเจียน คลื่นไส้ ท้องเสีย เนื่องจากเชื้อไวรัสทนความเย็นในตู้เย็นและอุณหภูมิเยือกแข็งได้ ดังนั้น วิธีการที่มีประสิทธิภาพเพียงวิธีเดียวคือการรักษามาตรฐานด้านสุขอนามัย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74" name="Picture 2" descr="C:\Users\Jamie\Downloads\figure_fending_off_virus_800_clr_1002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622" y="1556792"/>
            <a:ext cx="260056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395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พิษตามธรรมชาติ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เรามักจะคิดว่าสารพิษเกิดจากมนุษย์ แต่สารพิษบางชนิดก็เกิดได้เองในอาหารบางชนิด ลูกค้าที่มีโอกาสได้รับผลกระทบมากที่สุด คือ ลูกค้าที่เป็นเด็ก สตรีมีครรภ์ ผู้สูงอายุ หรือผู้ที่มีภูมิคุ้มกันต่ำ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อาหารบางชนิดสามารถทำให้ปลอดภัยได้โดยการเตรียมและปรุงอย่างระมัดระวังและเหมาะสม แต่บางชนิด (เช่น เห็ดป่า) ควรหลีกเลี่ยงโดยสิ้นเชิง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09120"/>
            <a:ext cx="3240360" cy="222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00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วิธีการควบคุมแมลงและพยาธิ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ปิดประตูและหน้าต่างภายนอกให้สนิท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ตรวจหารูและและช่องแตกในผนังอยู่เสมอ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ใช้ประตูที่ป้องกันแมลงและพยาธิ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พื้นที่เก็บอาหารต้องอยู่สูงจากพื้น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ติดตั้งอุปกรณ์หรือกับดักชนิดไฟฟ้า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ทบทวนมาตรการควบคุมสัตว์นำโรคอยู่เสมอ</a:t>
            </a:r>
            <a:endParaRPr lang="en-GB" dirty="0"/>
          </a:p>
        </p:txBody>
      </p:sp>
      <p:pic>
        <p:nvPicPr>
          <p:cNvPr id="4098" name="Picture 2" descr="C:\Users\Jamie\Downloads\lab_rat_with_pen_clipboard_800_clr_149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506" y="1700808"/>
            <a:ext cx="201649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1667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สารเคมี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สารเคมีในพื้นที่เตรียมอาหาร เช่น สารซักฟอก ผลิตภัณฑ์ทำความสะอาด แอลกอฮอล์ สามารถปนเปื้อนกับอาหารได้เนื่องจากความผิดพลาดของมนุษย์ เช่น หากอุปกรณ์ในห้องครัวไม่ได้รับการล้างอย่างเหมาะสมหลังจากสัมผัสกับผลิตภัณฑ์ทำความสะอาด สารตกค้างก็จะไปปนเปื้อนกับอาหารได้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437112"/>
            <a:ext cx="2918822" cy="218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87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วัตถุแปลกปลอม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แนวปฏิบัติเพื่อป้องกันวัตถุแปลกปลอมมิให้เจือปนกับอาหาร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การสวมถุงมือคลุมพลาสเตอร์พันแผล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สวมเครื่องประดับให้น้อยที่สุด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ป้องกันการสัมผัสอาหารเมื่อปรุงเสร็จ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สวมตาข่ายคลุมศีรษะป้องกันผมร่วงใส่อาหาร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122" name="Picture 2" descr="C:\Users\Jamie\Downloads\bottle_shattered_14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77888"/>
            <a:ext cx="3146703" cy="17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63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การรายงานอันตราย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554960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เมื่อคุณกำจัดหรือลดอันตรายให้น้อยลงแล้ว จะต้องรายงานต่อผู้จัดการหรือผู้บังคับบัญชา ทั้งนี้เพื่อให้สามารถบ่งชี้ปัญหาที่อาจเกิดได้ในอนาคตพร้อมทั้งวิธีการแก้ไข จะต้องมีการจดบันทึกอันตรายไว้อย่างเป็นทางการ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05547"/>
            <a:ext cx="2196127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05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1C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การรายงานปัญหาสุขภาพส่วนบุคคล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รายงานปัญหาสุขภาพส่วนบุคคลที่อาจก่อให้เกิดความเสี่ยงด้านสุขอนามัย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ปัญหาด้านสุขภาพ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ปัญหาด้านสุขภาพส่วนบุคคล ได้แก่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/>
              <a:t>การอาเจียนและท้องเสีย</a:t>
            </a:r>
          </a:p>
          <a:p>
            <a:pPr lvl="0"/>
            <a:r>
              <a:rPr lang="th-TH" dirty="0" smtClean="0"/>
              <a:t>การไอและจาม</a:t>
            </a:r>
          </a:p>
          <a:p>
            <a:pPr lvl="0"/>
            <a:r>
              <a:rPr lang="th-TH" dirty="0" smtClean="0"/>
              <a:t>บาดแผลและผิวอักเสบ</a:t>
            </a:r>
          </a:p>
          <a:p>
            <a:pPr lvl="0"/>
            <a:r>
              <a:rPr lang="th-TH" dirty="0" smtClean="0"/>
              <a:t>แบคทีเรีย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E. coli.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146" name="Picture 2" descr="C:\Users\Jamie\Downloads\toilet_stomach_problems_18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931" y="2780928"/>
            <a:ext cx="2866782" cy="353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การอาเจียนและท้องเสีย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870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การอาเจียนและท้องเสียเป็นอาการของโรคทางเดินอาหาร เชื้อโรคนี้อาจสัมผัสกับอาหารและทำให้เกิดการปนเปื้อนได้อย่างง่ายดาย พนักงานที่มีอาการเหล่านี้จะต้องออกจากที่ทำงานทันที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เมื่อออกจากที่ทำงานแล้วจะต้องรักษาสุขอนามัยให้ดีอยู่เสมอ ล้างมือให้สะอาดเป็นประจำ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70" name="Picture 2" descr="C:\Users\Jamie\Downloads\standing_stomach_problems_185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44824"/>
            <a:ext cx="2557318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774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สุขอนามัยส่วนบุคคล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ปฏิบัติด้านสุขอนามัยส่วนบุคคลมีความสำคัญในการป้องกันการปนเปื้อนในอาหารซึ่งอาจเกิดจากโรคภัยที่ติดมากับอาหาร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หลักการนี้ใช้กับห้องครัวทุกหรือพื้นที่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เตรียมอาหารทุกแห่ง ไม่ว่าจะเป็นสถานที่ที่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ใช้เป็นการชั่วคราว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หรือถาวร 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149080"/>
            <a:ext cx="2710788" cy="271078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อาการโรคหวัด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อาการโรคหวัด เช่น การไอและจามบางครั้งก็ยอมรับได้ตราบใดที่พนักงานมีความระมัดระวัง เวลาไอและจามจะต้องปิดปากและจมูกเสมอ หากใช้มือหรือถุงมือปิดปากหรือจมูก จะต้องล้างมือเหรือเปลี่ยนถุงมือทันที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พนักงานที่ป่วยจะต้องอยู่ให้ห่างจากพนักงานคนอื่นเพื่อป้องกันการแพร่เชื้อ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194" name="Picture 2" descr="C:\Users\Jamie\Downloads\big_nose_111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53503"/>
            <a:ext cx="2108846" cy="249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1168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บาดแผลและผิวหนังอักเสบ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บาดแผลขนาดเล็กที่ผิวหนัง (ไม่ว่าจะอยู่ส่วนใดของร่างกาย) สามารถปิดไว้โดยพลาสเตอร์ปิดแผลที่มีสีสันสดใส มีขนาดเหมาะสม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หากมีอาการอักเสบบริเวณผิวหนัง ร่างกายอาจมีการหลั่งของเหลว ตกสะเก็ดและทิ้งสะเก็ด พนักงานสามารถทำงานต่อได้หากสามารถปกปิดผิวหนังที่อักเสบด้วยเสื้อผ้าที่กันน้ำได้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09120"/>
            <a:ext cx="2651787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547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การรายงานปัญหาสุขภาพส่วนบุคคล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รายงานการเกิดการปนเปื้อนในอาหารที่เกิดจากปัญหาสุขภาพส่วนบุคคล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การรายงานการปนเปื้อนในอาหาร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อาหารอาจปนเปื้อนจาก</a:t>
            </a:r>
            <a:endParaRPr lang="en-GB" b="1" dirty="0"/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การอาเจียน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น้ำเมือก น้ำมูก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น้ำลาย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ผม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วรรายงานเหตุการณ์ที่อาจเกิดการปนเปื้อนหรือเมื่อเกิดการปนเปื้อนจริงแก่ผู้จัดการเพื่อให้ดำเนินการแก้ไข ปกติแล้วก็จะเป็นการกำจัดอาหารนั้นทิ้ง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218" name="Picture 2" descr="C:\Users\Jamie\Downloads\virus_spores_800_clr_86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26857"/>
            <a:ext cx="3168741" cy="213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2B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/>
              <a:t/>
            </a:r>
            <a:br>
              <a:rPr lang="en-AU" dirty="0" smtClean="0"/>
            </a:br>
            <a:endParaRPr lang="en-CA" sz="3100" dirty="0" smtClean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การรายงานปัญหาสุขภาพส่วนบุคคล</a:t>
            </a:r>
            <a:endParaRPr lang="en-GB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2.3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หยุดประกอบอาหารทุกขั้นตอนเมื่อสุขภาพของคุณอาจก่อให้เกิดการปนเปื้อนในอาหาร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ปัญหาสุขภาพส่วนบุคคล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เมื่อมีปัญหาสุขภาพ คุณไม่ควร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ประกอบอาหาร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เสิร์ฟอาหาร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อยู่ในพื้นที่ประกอบอาหาร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สัมผัสพื้นผิวที่มีการวางอาหาร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42" name="Picture 2" descr="C:\Users\Jamie\Downloads\stick_figure_waiter_800_clr_41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406" y="1916832"/>
            <a:ext cx="2862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ปัญหาสุขภาพส่วนบุคคล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บางครั้งคุณอาจได้รับมอบหมายให้ทำงานในองค์กรที่ไม่ได้สัมผัสกับอาหารโดยตรง เช่น การขนถ่ายอาหารที่ปิดมิดชิดในบรรจุภัณฑ์อาจยอมให้ทำงานได้ แต่คุณควรล้างมือให้สะอาดทุกครั้งและไม่แพร่เชื้อให้ผู้อื่น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1266" name="Picture 2" descr="C:\Users\Jamie\Downloads\business_woman_hold_boxes_800_clr_1850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750" y="1844824"/>
            <a:ext cx="2035747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9599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2C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872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ขั้นตอนด้านสุขอนามัย</a:t>
            </a:r>
            <a:endParaRPr lang="en-GB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นโยบายและขั้นตอนด้านสุขอนามัยอาจรวมถึงกิจกรรมต่อไปนี้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การรับ การจัดเก็บ การจัดเตรียม การจัดแสดง การเสิร์ฟ และการทิ้งอาหาร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วิธีการควบคุมอันตรายจากอาหาร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การติดตามควบคุมอันตรายอย่างเป็นระบบ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สุขอนามัยส่วนตัว เครื่องแต่งกายที่เหมาะสม อุปกรณ์และชุดป้องกันอันตรายส่วนบุคคล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การบันทึกเกี่ยวกับการบำรุงรักษา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การดำเนินการแก้ไข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999664"/>
            <a:ext cx="2736304" cy="173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481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รักษาเสื้อผ้าให้สะอาดอยู่เสมอ สวมอุปกรณ์ป้องกันส่วนบุคคล และใช้ผ้าพันแผลและชุดที่องค์กรอนุญาตให้ใช้เท่านั้น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ชุดที่เหมาะสม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คุณอาจต้องสวมสิ่งเหล่านี้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ตาข่ายคลุมผม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หน้ากากอนามัย / หมวกคลุมผมด้านหลัง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ถุงมือ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ผ้ากันเปื้อน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รองเท้า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ปลอกคลุมแขน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68892"/>
            <a:ext cx="2967794" cy="395705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ผ้าพันแผล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เมื่อมีบาดแผล จำเป็นต้องใช้ผ้าพันแผลและผ้าปิดแพลเพื่อป้องกันการติดเชื้อ แต่ผ้าพันแผลจะต้องเป็นไปตามมาตรฐานขององค์กร เช่น บางองค์กรกำหนดให้ใช้เทปพันแผลสีน้ำเงินที่มองเห็นได้ชัดเจนเมื่อตกลงที่พื้น ไม่ควรใช้เทปพันแผลสีเหมือนเนื้อเพราะเมื่อตกแล้วจะมองเห็นได้ลำบาก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290" name="Picture 2" descr="http://content.presentermedia.com/tp/FP7HVsbP/patient_with_bandages_disorientat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281" y="1700808"/>
            <a:ext cx="2231372" cy="397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9786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3A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4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การป้องกันการปนเปื้อนในอาหาร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3.2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ป้องกันการปนเปื้อนในอาหารจากเสื้อผ้าและเครื่องสวมใส่อื่นๆ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การป้องกันการปนเปื้อนจากเสื้อผ้า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บางองค์กรใช้อุปกรณ์ที่ใช้แล้วทิ้ง เช่น ถุงมือ การทำเช่นนี้ไม่ได้ทดแทนการล้างมือ แต่เป็นการป้องกันเพิ่มเติมเท่านั้น ยังจำเป็นต้องมีมาตรการด้านสุขอนามัยส่วนบุคคลอย่างเหมาะสมเมื่อสวมใส่ถุงมือ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้องกันส่วนใหญ่จะมีสายพันเพื่อยึดแขนเสื้อและป้องกันมิให้ผ้ากันเปื้อนหรือชุดของคุณตกลงไปในอาหาร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060848"/>
            <a:ext cx="257175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การป้องกันการปนเปื้อนจากชุด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ชุดจะต้องสะอาดระหว่างทำงาน หากชุดสกปรกเกินไปควรเปลี่ยนชุด คราบและเหงื่อบนชุดอาจเป็นแหล่งเพาะแบคทีเรีย ซึ่งหมายความว่า คุณอาจทำให้เกิดการปนเปื้อนในอาหารได้ง่ายๆ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ที่มีผมยาวอาจต้องใช้ตาข่ายคลุมผมที่ใหญ่ขึ้นหรือใช้กิ๊บติดผมเพื่อให้แน่ใจว่าเส้นผมอยู่ในตาข่ายอยู่เสมอ ตาข่ายควรคลุมหนังศีรษะและคลุมเส้นผมทั้งหมดไว้ในตาข่าย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348879"/>
            <a:ext cx="2364854" cy="315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756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3B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3.3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ป้องกันการสัมผัสโดยตรงกับอาหารที่พร้อมรับประทาน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AU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AU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3.4</a:t>
            </a:r>
            <a:r>
              <a:rPr lang="en-AU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การสัมผัสกับอาหารและพื้นที่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อาหารจะต้อง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มีสุขอนามัยที่ดี</a:t>
            </a:r>
            <a:endParaRPr lang="en-AU" sz="28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การสัมผัสอย่างถูกสุขอนามัย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อุปกรณ์ที่สัมผัสกับอาหารโดยอ้อมได้แก่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อุปกรณ์ที่ใช้ในการรับประทาน (มีด ส้อม ช้อน)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คีมคีบ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ถาด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เครื่องวัดอุณหภูมิอาหาร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ตะหลิว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924944"/>
            <a:ext cx="4283968" cy="32129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จุดควบคุมที่สำคัญ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จุดควบคุมที่สำคัญ ได้แก่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การรับ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การจัดเก็บ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การจัดเตรียม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การแปรรูป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การจัดแสดง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การบรรจุหีบห่อ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การเสิร์ฟ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การขนส่ง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36912"/>
            <a:ext cx="3861048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917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เขียง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สีแดง – เนื้อสด</a:t>
            </a:r>
          </a:p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สีน้ำเงิน – อาหารทะเลสด</a:t>
            </a:r>
          </a:p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สีเหลือง – สัตว์ปีกสด</a:t>
            </a:r>
          </a:p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สีเขียว – ผักและผลไม้</a:t>
            </a:r>
          </a:p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 – เนื้อสุก</a:t>
            </a:r>
          </a:p>
          <a:p>
            <a:pPr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สีขาว - ผลิตภัณฑ์ที่ทำจากขนมปังและนม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buNone/>
            </a:pPr>
            <a:endParaRPr lang="en-AU" dirty="0"/>
          </a:p>
        </p:txBody>
      </p:sp>
      <p:pic>
        <p:nvPicPr>
          <p:cNvPr id="10242" name="Picture 2" descr="C:\Users\StationSeven\Desktop\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996952"/>
            <a:ext cx="1376770" cy="1733427"/>
          </a:xfrm>
          <a:prstGeom prst="rect">
            <a:avLst/>
          </a:prstGeom>
          <a:noFill/>
        </p:spPr>
      </p:pic>
      <p:pic>
        <p:nvPicPr>
          <p:cNvPr id="10243" name="Picture 3" descr="C:\Users\StationSeven\Desktop\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276872"/>
            <a:ext cx="2632710" cy="351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การสัมผัสอย่างถูกสุขอนามัย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การสัมผัสอย่างถูกสุขอนามัย ประกอบด้วย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ขั้นตอนการดูแลมืออย่างถูกสุขอนามัย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การสวมอุปกรณ์ป้องกันส่วนบุคคล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ลดเวลาในการสัมผัสและลดจำนวนผู้สัมผัสให้เหลือน้อยที่สุด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ลดแหล่งของการปนเปื้อนให้เหลือน้อยที่สุด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581128"/>
            <a:ext cx="3131840" cy="221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706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3C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/>
              <a:t/>
            </a:r>
            <a:br>
              <a:rPr lang="en-AU" dirty="0" smtClean="0"/>
            </a:br>
            <a:endParaRPr lang="en-CA" sz="3100" dirty="0" smtClean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การป้องกันการปนเปื้อนในอาหาร</a:t>
            </a:r>
            <a:endParaRPr lang="en-AU" sz="3600" dirty="0" smtClean="0">
              <a:solidFill>
                <a:srgbClr val="FF0000"/>
              </a:solidFill>
              <a:latin typeface="TH Sarabun New" panose="020B0500040200020003" pitchFamily="34" charset="-34"/>
              <a:ea typeface="Calibri" pitchFamily="34" charset="0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3.5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ใช้แนวปฏิบัติการทำความสะอาดอย่างถูกสุขอนามัยที่ป้องกันโรคติดต่อทางอาหาร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แนวปฏิบัติการทำความสะอาดอย่างถูกสุขอนามัย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การทำความสะอาดประกอบด้วย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การกำจัดเศษอาหาร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การกำจัดคราบมัน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การกำจัดคราบสกปรก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การกำจัดสัตว์นำโรค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การสอบเทียบซ้ำอุปกรณ์ควบคุมการวัดและอุณหภูมิ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(recalibration)</a:t>
            </a:r>
          </a:p>
          <a:p>
            <a:pPr marL="0" lvl="0" indent="0">
              <a:buNone/>
            </a:pP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24000"/>
            <a:ext cx="2481064" cy="2481064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การกำจัดขยะ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จำเป็นต้องจำกัดจำนวนของเสียหรือขยะในพื้นที่ ถังขยะและระบบทิ้งของเสียอื่นๆ จะต้องไม่ล้น เนื่องจากจะเป็นการแพร่กระจายการปนเปื้อนหรือดึงดูดสัตว์นำโรค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หากของเสียตกลงพื้น จะต้องเก็บให้เรียบร้อยทันทีและทำความสะอาดพื้นเพื่อมิให้เกิดการปนเปื้อน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60726"/>
            <a:ext cx="2275212" cy="259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354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การปนเปื้อนข้าม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การปนเปื้อนอาจเกิดขึ้นในกรณีต่อไปนี้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อาหารสดตกบนพื้นในพื้นที่อื่น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อุปกรณ์ที่สัมผัสกับอาหารสดถูกนำเข้ามาในพื้นที่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คนที่สัมผัสอาหารสดมาทำอาหารที่พร้อมรับประทานโดยไม่ล้างมือให้สะอาดก่อน</a:t>
            </a:r>
          </a:p>
          <a:p>
            <a:pPr lvl="0"/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467203"/>
            <a:ext cx="2413124" cy="241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313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3D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4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การป้องกันการปนเปื้อนข้ามด้วยการล้างมือ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ล้างมืออยู่เป็นประจำความเหมาะสมและวิธีการล้างมือต้องเหมาะสมเสมอ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AU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4.2</a:t>
            </a:r>
            <a:r>
              <a:rPr lang="en-AU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ล้างมือด้วยอุปกรณ์ที่เหมาะสม</a:t>
            </a:r>
            <a:endParaRPr lang="en-AU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AU" sz="2800" b="1" dirty="0" smtClean="0">
                <a:latin typeface="+mj-lt"/>
              </a:rPr>
              <a:t> </a:t>
            </a:r>
            <a:endParaRPr lang="en-AU" sz="28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การล้างมือ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เรามักจะเชื่อกันผิดๆ ว่าเชื้อโรคมักจะติดต่อกันทางอากาศเป็นส่วนใหญ่ แต่ที่จริงแล้ว แบคทีเรียไปปนเปื้อนในอาหารมากที่สุดทางมือ และมักเกิดขึ้นเมื่อมือสัมผัสกับอาหาร ดังนั้น จึงจะต้องปฏิบัติตามขั้นตอนด้านสุขอนามัยของมือ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7127" r="6124" b="5517"/>
          <a:stretch/>
        </p:blipFill>
        <p:spPr>
          <a:xfrm>
            <a:off x="4716016" y="3654632"/>
            <a:ext cx="2664296" cy="2969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การทำความสะอาดและการรักษาสุขอนามัย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>
            <a:normAutofit/>
          </a:bodyPr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พื้นที่ทำอาหารเพื่อการค้าจำเป็นต้องมีการทำความสะอาดอย่างทั่วถึงมากกว่าห้องครัวทั่วไป นอกจากสุขอนามัยส่วนบุคคลแล้ว (จะกล่าวถึงภายหลัง) คุณจะต้องรักษาความสะอาดพื้นที่ทำงานและพื้นผิวต่างๆ ทำการฆ่า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เชื้อพื้นที่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เหล่านี้อยู่เป็นประจำและเก็บอุปกรณ์เมื่อใช้เสร็จ อาหารที่หกลงพื้นจะต้องเก็บให้เรียบร้อยทันที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5" r="14310"/>
          <a:stretch/>
        </p:blipFill>
        <p:spPr>
          <a:xfrm>
            <a:off x="5986932" y="2060848"/>
            <a:ext cx="3104387" cy="356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412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การล้างมือ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คุณควรล้างมือ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ก่อนเริ่มกะการทำงาน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หลังจากการเข้าห้องน้ำ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หลังจากทำความสะอาดอุปกรณ์หรือพื้นผิว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หลังจากอาจเกิดการละเมิดขั้นตอนด้านสุขอนามัย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หลังจากสัมผัสกับของเสียหรือเงิน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หลังจากดื่มน้ำ รับประทานอาหาร หรือสูบบุหรี่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ก่อนสัมผัสกับอาหารที่ผ่านการปรุงแล้วหรือพร้อมรับประทาน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หลังจากสัมผัสผม หนังศีรษะ หรือบาดแผล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4" r="15345"/>
          <a:stretch/>
        </p:blipFill>
        <p:spPr>
          <a:xfrm>
            <a:off x="7043662" y="2066701"/>
            <a:ext cx="2100338" cy="21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3756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เทคนิคการล้างมือ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การล้างมืออย่างถูกวิธีมีขั้นตอนดังนี้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ล้างมือด้วยน้ำให้เปียก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ขัดถูมือด้วยสบู่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ใช้ฝ่ามือด้านซ้ายและขวาขัดกัน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ใช้มือข้างหนึ่งขัดนิ้วโป้งแล้วสลับด้าน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ล้างสบู่ออกด้วยน้ำ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เป่าหรือเช็ดมือให้แห้งโดยทั่ว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988840"/>
            <a:ext cx="1800234" cy="32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159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4A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การประเมินองค์รวม</a:t>
            </a:r>
            <a:endParaRPr lang="en-US" sz="3600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การประเมินองค์รวมประกอบด้วย</a:t>
            </a:r>
            <a:endParaRPr lang="en-US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การประเมินทักษะ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การประเมินความรู้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การประเมินการปฏิบัติงาน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ผู้ประเมินจะเป็นผู้ให้คำแนะนำวิธีการและจุดที่ต้องทำการประเมินให้สำเร็จ</a:t>
            </a:r>
          </a:p>
        </p:txBody>
      </p:sp>
      <p:pic>
        <p:nvPicPr>
          <p:cNvPr id="4" name="Content Placeholder 6" descr="Fotolia_2204087_X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724" y="1636192"/>
            <a:ext cx="2582724" cy="1976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itle 3"/>
          <p:cNvSpPr>
            <a:spLocks noGrp="1"/>
          </p:cNvSpPr>
          <p:nvPr>
            <p:ph type="title"/>
          </p:nvPr>
        </p:nvSpPr>
        <p:spPr>
          <a:xfrm>
            <a:off x="1476375" y="260350"/>
            <a:ext cx="6400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สรุปและผลตอบกลับ</a:t>
            </a:r>
            <a:endParaRPr lang="en-CA" sz="3600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8179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เราบรรลุวัตถุประสงค์ของเราหรือไม่</a:t>
            </a:r>
          </a:p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คุณมีความรู้สึกต่อการฝึกอบรมครั้งนี้อย่างไร</a:t>
            </a:r>
          </a:p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มีคำถามหรือไม่</a:t>
            </a:r>
            <a:endParaRPr lang="en-US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8180" name="Picture 3" descr="Fotolia_24005805_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3141663"/>
            <a:ext cx="54356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ปฏิบัติตามขั้นตอนด้านสุขอนามัยและบ่งชี้อันตรายที่เกี่ยวกับอาหาร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1475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800" b="1" dirty="0">
                <a:latin typeface="TH Sarabun New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1.2 </a:t>
            </a:r>
            <a:r>
              <a:rPr lang="th-TH" sz="2800" b="1" dirty="0">
                <a:latin typeface="Calibri" panose="020F0502020204030204" pitchFamily="34" charset="0"/>
                <a:ea typeface="Calibri" panose="020F0502020204030204" pitchFamily="34" charset="0"/>
                <a:cs typeface="TH Sarabun New" panose="020B0500040200020003" pitchFamily="34" charset="-34"/>
              </a:rPr>
              <a:t>รายงานการปฏิบัติที่ไม่ปลอดภัยซึ่งเป็นการละเมิดขั้นตอนด้านสุขอนามัยโดยทันที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การปฏิบัติที่ไม่ปลอดภัย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กระบวนการที่อาหารมีโอกาสปนเปื้อนข้าม ได้แก่</a:t>
            </a:r>
            <a:endParaRPr lang="en-GB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กระบวนการที่ต้องใช้มือสัมผัสอาหาร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กระบวนการที่ต้องอุ่นใหม่หรือละลายน้ำแข็ง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การจัดแสดงอาหารและงานเลี้ยงแบบบริการตัวเอง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การทำงานในอุณหภูมิที่ทำให้จุลินทรีย์เติบโตอย่างรวดเร็ว</a:t>
            </a:r>
          </a:p>
          <a:p>
            <a:pPr lvl="0"/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642495"/>
            <a:ext cx="2822299" cy="22155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3069</TotalTime>
  <Words>2500</Words>
  <Application>Microsoft Office PowerPoint</Application>
  <PresentationFormat>On-screen Show (4:3)</PresentationFormat>
  <Paragraphs>282</Paragraphs>
  <Slides>64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Angsana New</vt:lpstr>
      <vt:lpstr>Arial</vt:lpstr>
      <vt:lpstr>Calibri</vt:lpstr>
      <vt:lpstr>Cordia New</vt:lpstr>
      <vt:lpstr>TH Sarabun New</vt:lpstr>
      <vt:lpstr>Times New Roman</vt:lpstr>
      <vt:lpstr>Wingdings</vt:lpstr>
      <vt:lpstr>Office Theme</vt:lpstr>
      <vt:lpstr>PowerPoint Presentation</vt:lpstr>
      <vt:lpstr>ปฏิบัติตามขั้นตอนด้านสุขอนามัยและบ่งชี้ อันตรายเกี่ยวกับอาหาร</vt:lpstr>
      <vt:lpstr>สุขอนามัยส่วนบุคคล</vt:lpstr>
      <vt:lpstr>ขั้นตอนด้านสุขอนามัย</vt:lpstr>
      <vt:lpstr>จุดควบคุมที่สำคัญ</vt:lpstr>
      <vt:lpstr>การทำความสะอาดและการรักษาสุขอนามัย</vt:lpstr>
      <vt:lpstr> กิจกรรม 1A  </vt:lpstr>
      <vt:lpstr>ปฏิบัติตามขั้นตอนด้านสุขอนามัยและบ่งชี้อันตรายที่เกี่ยวกับอาหาร</vt:lpstr>
      <vt:lpstr>การปฏิบัติที่ไม่ปลอดภัย</vt:lpstr>
      <vt:lpstr>การใช้มือสัมผัส</vt:lpstr>
      <vt:lpstr>การอุ่นและการละลายน้ำแข็ง</vt:lpstr>
      <vt:lpstr>งานเลี้ยงแบบบริการตนเอง</vt:lpstr>
      <vt:lpstr>อุณหภูมิที่จุลินทรีย์เติบโตได้รวดเร็ว</vt:lpstr>
      <vt:lpstr>หน่วยงานที่เกี่ยวกับมาตรฐานด้านอาหาร</vt:lpstr>
      <vt:lpstr> กิจกรรม 1B  </vt:lpstr>
      <vt:lpstr>ปฏิบัติตามขั้นตอนด้านสุขอนามัยและบ่งชี้อันตรายที่เกี่ยวกับอาหาร</vt:lpstr>
      <vt:lpstr>อันตรายในอาหาร</vt:lpstr>
      <vt:lpstr>แบคทีเรีย</vt:lpstr>
      <vt:lpstr>เชื้อราและยีสต์</vt:lpstr>
      <vt:lpstr>ไวรัส</vt:lpstr>
      <vt:lpstr>พิษตามธรรมชาติ</vt:lpstr>
      <vt:lpstr>แมลง</vt:lpstr>
      <vt:lpstr>สารเคมี</vt:lpstr>
      <vt:lpstr>วัตถุแปลกปลอม</vt:lpstr>
      <vt:lpstr>การรายงานอันตราย</vt:lpstr>
      <vt:lpstr> กิจกรรม 1C  </vt:lpstr>
      <vt:lpstr>การรายงานปัญหาสุขภาพส่วนบุคคล</vt:lpstr>
      <vt:lpstr>ปัญหาด้านสุขภาพ</vt:lpstr>
      <vt:lpstr>การอาเจียนและท้องเสีย</vt:lpstr>
      <vt:lpstr>อาการโรคหวัด</vt:lpstr>
      <vt:lpstr>บาดแผลและผิวหนังอักเสบ</vt:lpstr>
      <vt:lpstr> กิจกรรม 2A  </vt:lpstr>
      <vt:lpstr>การรายงานปัญหาสุขภาพส่วนบุคคล</vt:lpstr>
      <vt:lpstr>การรายงานการปนเปื้อนในอาหาร</vt:lpstr>
      <vt:lpstr> กิจกรรม 2B  </vt:lpstr>
      <vt:lpstr>การรายงานปัญหาสุขภาพส่วนบุคคล</vt:lpstr>
      <vt:lpstr>ปัญหาสุขภาพส่วนบุคคล</vt:lpstr>
      <vt:lpstr>ปัญหาสุขภาพส่วนบุคคล</vt:lpstr>
      <vt:lpstr> กิจกรรม 2C  </vt:lpstr>
      <vt:lpstr>การป้องกันการปนเปื้อนในอาหาร</vt:lpstr>
      <vt:lpstr>ชุดที่เหมาะสม</vt:lpstr>
      <vt:lpstr>ผ้าพันแผล</vt:lpstr>
      <vt:lpstr> กิจกรรม 3A  </vt:lpstr>
      <vt:lpstr>การป้องกันการปนเปื้อนในอาหาร</vt:lpstr>
      <vt:lpstr>การป้องกันการปนเปื้อนจากเสื้อผ้า</vt:lpstr>
      <vt:lpstr>การป้องกันการปนเปื้อนจากชุด</vt:lpstr>
      <vt:lpstr> กิจกรรม 3B  </vt:lpstr>
      <vt:lpstr>การป้องกันการปนเปื้อนในอาหาร</vt:lpstr>
      <vt:lpstr>การสัมผัสอย่างถูกสุขอนามัย</vt:lpstr>
      <vt:lpstr>เขียง</vt:lpstr>
      <vt:lpstr>การสัมผัสอย่างถูกสุขอนามัย</vt:lpstr>
      <vt:lpstr> กิจกรรม 3C  </vt:lpstr>
      <vt:lpstr>การป้องกันการปนเปื้อนในอาหาร</vt:lpstr>
      <vt:lpstr>แนวปฏิบัติการทำความสะอาดอย่างถูกสุขอนามัย</vt:lpstr>
      <vt:lpstr>การกำจัดขยะ</vt:lpstr>
      <vt:lpstr>การปนเปื้อนข้าม</vt:lpstr>
      <vt:lpstr> กิจกรรม 3D  </vt:lpstr>
      <vt:lpstr>การป้องกันการปนเปื้อนข้ามด้วยการล้างมือ</vt:lpstr>
      <vt:lpstr>การล้างมือ</vt:lpstr>
      <vt:lpstr>การล้างมือ</vt:lpstr>
      <vt:lpstr>เทคนิคการล้างมือ</vt:lpstr>
      <vt:lpstr> กิจกรรม 4A  </vt:lpstr>
      <vt:lpstr>การประเมินองค์รวม</vt:lpstr>
      <vt:lpstr>สรุปและผลตอบกลับ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Tom;Chloe</dc:creator>
  <cp:lastModifiedBy>MTTUser</cp:lastModifiedBy>
  <cp:revision>293</cp:revision>
  <dcterms:created xsi:type="dcterms:W3CDTF">2011-08-26T06:48:04Z</dcterms:created>
  <dcterms:modified xsi:type="dcterms:W3CDTF">2019-08-23T00:41:22Z</dcterms:modified>
</cp:coreProperties>
</file>